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57" r:id="rId2"/>
    <p:sldId id="434" r:id="rId3"/>
    <p:sldId id="435" r:id="rId4"/>
    <p:sldId id="447" r:id="rId5"/>
    <p:sldId id="448" r:id="rId6"/>
    <p:sldId id="449" r:id="rId7"/>
    <p:sldId id="450" r:id="rId8"/>
    <p:sldId id="451" r:id="rId9"/>
    <p:sldId id="452" r:id="rId10"/>
    <p:sldId id="453" r:id="rId11"/>
    <p:sldId id="455" r:id="rId12"/>
    <p:sldId id="469" r:id="rId13"/>
    <p:sldId id="471" r:id="rId14"/>
    <p:sldId id="472" r:id="rId15"/>
    <p:sldId id="473" r:id="rId16"/>
    <p:sldId id="476" r:id="rId17"/>
    <p:sldId id="436" r:id="rId18"/>
    <p:sldId id="438" r:id="rId19"/>
    <p:sldId id="437" r:id="rId20"/>
    <p:sldId id="442" r:id="rId21"/>
    <p:sldId id="443" r:id="rId22"/>
    <p:sldId id="439" r:id="rId23"/>
    <p:sldId id="440" r:id="rId24"/>
    <p:sldId id="445" r:id="rId25"/>
    <p:sldId id="446" r:id="rId26"/>
    <p:sldId id="273"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95CCCB-4E1B-4717-A4AC-287E0BA62A85}" type="datetimeFigureOut">
              <a:rPr lang="es-ES" smtClean="0"/>
              <a:pPr/>
              <a:t>11/10/2013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90827-980D-495E-A194-0323A9BED291}"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97948C9-9D0A-4383-9428-4A1E613D6436}"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10" name="9 Rectángulo"/>
          <p:cNvSpPr/>
          <p:nvPr userDrawn="1"/>
        </p:nvSpPr>
        <p:spPr>
          <a:xfrm>
            <a:off x="0" y="0"/>
            <a:ext cx="428625" cy="6858000"/>
          </a:xfrm>
          <a:prstGeom prst="rect">
            <a:avLst/>
          </a:prstGeom>
          <a:solidFill>
            <a:schemeClr val="accent3">
              <a:lumMod val="7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1" name="10 Rectángulo"/>
          <p:cNvSpPr/>
          <p:nvPr userDrawn="1"/>
        </p:nvSpPr>
        <p:spPr>
          <a:xfrm>
            <a:off x="142875" y="0"/>
            <a:ext cx="7143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2" name="11 Rectángulo"/>
          <p:cNvSpPr/>
          <p:nvPr userDrawn="1"/>
        </p:nvSpPr>
        <p:spPr>
          <a:xfrm rot="5400000">
            <a:off x="4370981" y="2084984"/>
            <a:ext cx="401243" cy="9144793"/>
          </a:xfrm>
          <a:prstGeom prst="rect">
            <a:avLst/>
          </a:prstGeom>
          <a:solidFill>
            <a:schemeClr val="accent3">
              <a:lumMod val="7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3" name="12 Rectángulo"/>
          <p:cNvSpPr/>
          <p:nvPr userDrawn="1"/>
        </p:nvSpPr>
        <p:spPr>
          <a:xfrm rot="5400000">
            <a:off x="4502447" y="2096392"/>
            <a:ext cx="66874" cy="91447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76804" name="AutoShape 4" descr="data:image/jpeg;base64,/9j/4AAQSkZJRgABAQAAAQABAAD/2wCEAAkGBxMTEhUUERIWFhUVGBsYGRgWGBwbHhsZFxcZFxsXGCAaHSggGh4lGxUUITEiJyosLi4uGB8zODMuOCgtLisBCgoKDg0OGxAQGywmICQvNDQ3LCwtLC80LDQsNDQwLDQ0NCwsLDQ0LCwsLDQsLCw0LCwsLCwsLCwsLCw0LCw0LP/AABEIAOEA4QMBEQACEQEDEQH/xAAbAAEAAwEBAQEAAAAAAAAAAAAABQYHBAMCAf/EAEQQAAEDAQUFBAcHAgQFBQAAAAEAAgMRBAUSITEGB0FRYRMicYEyQlJikaGxFCNDcoKSwTSzM6LC8CQlY9HSFlNUk7L/xAAbAQEAAgMBAQAAAAAAAAAAAAAAAwQCBQYBB//EADwRAAIBAQUECQQBAwMDBQAAAAABAgMEBREhMRJBUWETMnGBkaGx0fAGIsHhFDRC8SMzUhUkolNicoKS/9oADAMBAAIRAxEAPwDcUAQBAEAQBAEAQBAEAQBAEAQBAEAQBAEAQBAEAQBAEAQBAEAQBAEAQBAEAQBAEAQBAEAQBAct53hHBG6WUkMbSpAJ1IAyArqQvJSUViyWhQnWmqcNWQ9l24sLzQThv52vYPi5oCjVaD3l2pdFsgsXDHsafoywRyBwBaQQcwQag+BClNc008GfSHgQBAEAQBAEAQBAEAQBAEAQBAEAQBAEAQBAEAQBAEAQFc3hf0E36P7jVFW6jNldH9ZDv9GZ1svssbbHK5kgY6MgAOFQagnMg1GnIqrTpbaZ0tuvFWScVKOKfkfV03rabstBjkBwg9+I5gg+vHwrxBGuh6exlKnLBnlos1C8KO3HXdLhyfzLVc9hstobIxr2GrXgOaRxBFQVdTxzRxc4ShJwksGj1XpiEAQBAEAQBAEAQBAEAQBAEAQBAEAQBAQd7bWWSzktklBeNWsBcR0NNPOijlVjHVl6z3baa6xjHLi8vUjI941jJoe1aOZZl8iT8lh/IgW3cVqSywfeWS7bzhnbjhka9vGh0PIjUHoVLGSksUautQqUZbNSLTOtZEQQBAVzeF/QTfo/uNUVbqM2V0f1kO/0ZA7o/QtH5mfRyis2jNh9Q9en2M9N7NiaYopqd5r8Ffdc0up8W/Mr20LJMx+n6rVSdPc1j4f5JDdjaS+xAH8OR7B4ZP8A9dPJZ0HjAr35TUbVit6T/H4LapjThAEAQBAEAQBAEAQBAEAQBAEAQBAEBE7U2SaWyyMs7yyQjKmRIGZYDwqKiqwqJuLwLdgqUqdeMqqxj8z7jHtnbHDJaGRWlz42uOGraAh9aBrsQNATl40VGCTlhI7S2VatOi6lFJtceHLDx7C+27dpAW/czSMdwx0c3zAAPzVl2eO5nP0r/qp/6kU1yxT/AD6FI/4m7bT7MjetWyN/lpz6joQq/wB1ORvf+3vChxT8U/c2e7La2aKOVnoyNDhXhUVoeo0V+LxWJxFak6NSVOWqeB1L0iCArm8L+gm/R/caoq3UZsro/rId/oyB3SehaPzM+jlFZtGbD6h69PsZFbyNomTvbDEcTIiS5w0c+lKDmACc+JPRY16ilki5cthlRi6tRYOWi4L9l22Fut1nsbGvFHurI4ci7QHqGhoPUKelHZiaK9LQq9plKOiyXd+ywKU1wQBAVHb/AGn+zR9lE77+Qaj1GnLF4nMDzPBQVqmysFqbi6bv/kT6Sa+xeb4e/gUvY7at9leGSuLoHEVDiTgr67a8NCRyzGesFKq4vB6G8vK7YWmDlBYTXnyf4fd2bC010V44s/UAQBAEAQBAEAQBAEAQBAEBmG8rZzA77VEO480lA4OOQf4O0PXxVSvTw+5HVXJb9uPQTea07OHd6dhYd3+0n2iLspT99ENT67NA7xGh8jxUtGptLB6mtvewfx6nSQX2y8nw9v0R29uJvZQOp3g9za+6Wkn5tasLSskyz9PSfSTjuw88f2Tu76v2CCvv/DtHUUlHqIoXvh/Mnhy9EWJSmtCAqe8a8Ym2SSIyN7R+HCyveNHtNacBQHMqGvJbOBt7moVJWiNRReysc92hl1htE5aYIS+kpFWM1dTKhpnTPMac1Ti5aI6yrCimq1RL7d73fvz4F/2P2E7MtmtdC8ZtjGYaeBcdCRyGQ68LNKhhnI528b56ROlQ03vj2cvMvysnPBAEBE7S34yyQmR2btGN9px0HhxJ5BYTmoLEt2KyStVVQjpvfBfNDMNm7qkvG1ufMSW1xzO0ryYOVaU6NHQKpCLqSxZ1dttMLBZ1GnrpFfn882WHendDGxxTsaGlpERoKd2hLfhQj9SktEVgma24bTJzlSk8cc+/f4/gsWwFsMthiLtW1Z5McWj/ACgKWi8YI1t7UlTtc0t+fj+yxKU1oQBAEAQBAEAQBAEAQBAEB5WqztkY5j2hzXAtcDoQciF41jkzKE5QkpReDRjV72Ga7bWDGTkccbjo5mha7n7JHWuVQqMk6csjtrPWpXhZmpLk1wfH8rw4nRtvtALa+HsgaNZ6PHtJCKt60o0V6r2rU22sCO67E7JGfSb3ryW81a5rF2EEUWvZsa2vMgAE+ZqVcisEkcjaa3TVZVOLbOxZEJQtudtDEXQWY0ePTk9j3W+9zPDx0rVa2H2xOguu6VVSq1tNy483y9ezWoy7MWgWaS1zktGRAfUvficG1dX0da55nkoejls7TNzG8aLrxs9PPs0WHzsLTujYMNoNBXEwV40oclLZt5qfqFvaprtNCVo5wID5LxzQ9wPO1WlkbHPe4NY0EkngAvG0lizKEJTkoRWLZjV8XjNeVqAY05nBEz2W+07kaDE49Oiozk6ksjtrNQpWCztyfNvi/mS/ZrGz1zsskLYmZ8XO4ucdXH6DkAArkIKKwRyFstUrTVdSXcuC+eZS96l8scGWZjgXNdjkp6tAQ1p694mnCg5qC0TXVN5cNlkm68lk1gufFln2EsJhsUTXCjnAvIPDGS4D4EKaisII1V61lVtU2tFl4ZFgUhrggCAIAgCAIAgCAIAgCAIAgKzvDs8LrG90uRZnGRrjOQA6GtD0z4KKslsZm0uedWNqiob9ez9bjKrhtjIbRFLK3Exjw4gdNCOdDQ040VKDSkmzrbXSnVoSpweDa+eOhu8EzXta9hDmuAcCMwQRUEeS2WOJwEouEnGSwaOe+bX2NnmlGscb3jxa0kfRYyeCbJLNS6WtCnxaXizK93l2ttFrxS97swZDXPE/EKE88yXeICp0I7Uszrb4ruhZtmGWOXYvmRfd4P8AQTfo/uNVmt1Gc9dH9ZDv9GQO6P0LR+Zn0corNozYfUPXp9jLzeFsZDG+WQ0YwVJ8OXMnSistpLFmhpUpVZqnDVmSXztda7XJgiL2McaNjiriP5i3Nx6DL6qlKrKbwR2NmuyzWWG1PBtat6eeX5P2HYG3Sd5zGNJ/9yTPzwhyKhNnkr6skMk2+xe+BCXnZJIJHQOeHFtA4RucW11w6CpGXDVRyTi8C9QqQrQVVLDHikmd0Ngt9kdjZDPG4imJsZdkaGhIBHAfBZKM45pEEq1jtMdmUotcG8PY6JL5vSQYcVpNcqMiIPxYwFe7dR8SNWS74fdhDvl7smNlNhJHPEtsbhYDi7Mmrnmte/TRtdQczxUlOg8cZFK33zTjB07O8Xx3Ls5+hp6tnKhAEAQBAEAQBAEAQHJeF5QwNxTSNYOGI0r0A1PkvHJLUlo0KlZ7NOLfYQw26sFadv54H0+OFR9NDiXv+j2zDHY817k3YbfFM3HDI17ebSD5HkeikUk80UKtGpSls1E0+Z0r0jCAzPexeJMkUAOTW9o7xcS1vwAf+5VLTLNI6j6foJQlVe94eGb/AB4Hjbti/wDl8U0Y++a3tHji5r+9h8WilPPovHR+xNamdK9v+9lTm/sbwXJrLwfse27TaTCRZZT3XZxE8CcyzwOo61HEL2hU/tZhfdg2l/Igs1r792//ACaHeVlEsMkR0kY5n7mkfyrUlisDm6NR0qkZrc0/AyLYq8vsdspN3QaxSV9U1GZ6BzaV5GqpUpbE8zsrzs/8qzY083qufxGh7wT/AMvm/R/carNbqM5u6P6yHf6Mgd0foWj8zPo5RWbRmw+oevT7Gde9a0FtlYwaPlFfBrS4D9wafJZWh/aQ3BBO0Sk9y9cvQ+d110NbAbQRV8pcGk8GNOGg8XNJ+HJLPDBbR7ftplKt0K0j6vPyX5JTbfaMWSGjCO2kqGDlzeegr8adVnVqbC5lW67C7VVxl1Vr7d/oVHdvs72sn2qYVYw9yueKSubzXXCfi7wUNCni9pm4vq3dHDoIavXkuHf6dpqStnKBAEAQBAEAQBAEAQBAEBCbW3+2xwF9AXuOGNp4u5noNT8OKjqT2FiXrvsTtVXZ3LV/N7M2uW47ReUrpZJO6DR0rhXrgYOgOmQFfjVhCVR4s6e02yhd9NU4LPcl6v5iy2v3aWbDQSzB3tEtPxGFTfx48TTq/wCvtYuMcOGfuU+0We03VaQQQa6EVDZWA5tcOGumdK1CgalSkbqE7PedBpr3i/nia5ddvZPEyWP0XtqOnMHqDUHwV6MlJYo42vRlRqOnLVHWvSIyLenARbKnR8TaHwLgR/vmqVoX3nZXDNOzYcJP8GoXLamywRSN0cxp+WY8jUeStxeKTOTtNN060oS1TZmO3+zhs0vbxAiKR1cvw5NaDkDSo5Go5KpWp7LxR1V0W/8AkU+iqdZLxXzJ/wCS8bEbQ/a4O+R20dGvHPk8dDT41VilU21zNDedh/i1ft6r09u70I3bXYv7Q4zWejZfWacg+nGvB1Mq6HLTVY1aO1mtS1dl7dAuiq5x3Ph+ii2y022CF1mmEjYjQYXtqBQgjA7lUDIGirNzS2Wb+nTslaoq9PBy4p+q/WJbt0RBZaKH1mfQqezaM0/1CsJ0+xkpvMsBlsZc0VMLhJ+mha74B1f0rOvHGJTuSsqdp2X/AHLDv1Xph3nBsVtJDFd57V1DZy4FvF2NxczCONcWHxaVjSqJQz3Fi87BVqW37F18M+GCwePZqVKywzXpbCXGmLNxGYjjByaK+NBzJJ5qBJ1Zm4qTpXbZcFu05v5ryyNjslmbExscYDWsAAA4AK8kksEcXUqSqSc5PFs/ZrSxnpva38xA+qNpCNOUuqmz7Y8EVBBHML0xaaeDPpDwIAgCA+HTNBDS4YjoK5mmtBxTE9UW1jhkfaHgQBAEAQGebxLhtc8wkjYHxMZha1rhiBJq4kGmvdGVfRCrVoSk8UdHc9ts1Cm4TeEm9+nL5kVe6tpLXYvuxk0GvZSs5mppo4VNeNFDGpOGRtq9gs1s+/f/AMov/KLjdm8qF1BaI3Rn2m99vy73yKnjaE9TS17gqxzpSUuTyft5nXtb2FusT3QSMkdF943CakYfSBGoq3EKHjRe1MJwyIbv6ax2qKqxaUss+enmcG6e8MUcsJPoOD2/lfqB+ppP6ljZ5ZNFi/6GFSNVb1h4fp+RflZOeK9tns4LZDRtBKypjcdM9WnoaDzAKiq09tGxu23OyVMX1Xqvz2ozy5NobTdz3RSRnDWpiflQ+0w50r0qD81WjUlTeDOktVhs9viqkHn/AMl+fiaJ+894FmnhfHJZpXB4oQS0DoQa1BBoQacFJKvFrBo19C5LRRqqpGolh2/PMr2wkNq+0tkszCWtNJCTRmA6tcaa8QBnUDKiioqW1jE2N6zs/QOFZ5vTjjuy+ZGzK+cSflEAAQB7QQQRUHIgoE8M0ZPtdsTJC/tLMwvic4ANbm5hcaBvVtSADw481SqUWs46HX3de8Ksdis8JLfueH5+IvmyGz7bJAGmhkfR0juZ9ke6NB5nirNOGwjn7xtrtVXa/tWi+b3+txWtu9s3xvNnszsLm5SSDUH2GcjzPDQZqKtWa+2JtLquqM4qtWWKei/L/CKrd2ylstX3gYaOz7SZ1MXXOrneNKdVDGlOWZtq15WWzfY3puitPRH3NYLfdrg8YoxX0mHFGejhp+4DojjOnmeRrWO8Fs5N8Hk12fpl+2Q2yZaqRygMn5eq/qyvH3fqrNOspZPU568bqnZvvhnDzXb7lnnnaxpc9zWtGpcQB8SpW0tTVRhKbwisXyKpeu8Kyx1EWKZ3uZN/cdfIFQyrxWmZt7PcloqZzwiuevgvzgU29dvbXLkxwhaeEebvDEc/gAoJV5PQ3VnuWzUs5LafPTw98SPuS0SxW6zySY8ZkYCZMWItkPZknFmRRzljBtTTZZtUKdWy1IQwwwemGGKz3dhuK2BwYQBAEAQBAc9ssUcrcMsbXt5PaCPmvGk9SSnVnTe1BtPk8Cr3ju7sklTHjhPunE34Or8AQoZWeL0NrRvy0wynhJc8n5fsq9v3eWuM4oXslppQ4HfPL/MonZ5LQ21K/LPUWFROPmvncQFy3xNYpS+MNxULHNeKj0hUGhGdW61UUJuDyNhabLStdNRnpqmvnMvN27y4zlaIXM95hxDxoaEeVVYjaFvRoa1wTWdKSfJ5fPItl139ZrR/gzMcfZrR3m00cPgp4zjLRmnr2OvQ/wByLXPd46HRb7uhmGGaJkg4Ymg08K6L1xT1I6VepReNOTXYyLj2NsINfszD0cXOHwcSFh0UOBbd62trDpH5L0JuGJrQGsaGgaACgHgApEsChKTk8ZPFn2h4EAQBAEB422fs43v9hrnftBP8LxvBYmdOG3NR4vAyHYG7BarXWbvhgMr6+s8uFK+LnF3kqVGO1LM7K97Q7PZsKeWOS5L/ABkazb7yhgFZpWRjhicBXwHHyV1yS1OPpWerWeFOLfYiq3tvBsdCxrHTgihGGjT0OPMjyKglXj2m3s9yWltSbUe/Py9zNJ5A+UugjMeeJrGuLi2mfdNAcjn0VV5vI6iMXGnhVljxbWGJ12US22drJbQMTtHTONK8A2gIBPAZBerGbwbIqnR2Ok5Qhkt0UvnqXq7t2kLc55XyHk3uD+XfMKzGzrec/Wv+rLKnFLtzft5Fou+5LNZxWKFjKD0qVNBzc6p+JUqhGOiNTWtdeu/vk3y3eCyMvtdq+2Xqx0ebTNGG/kiIJd8GPd5qo3t1Mjq6dP8AiXe1PXZePbL/ACkbGrxxYQBAEAQBAEAQBAY1ejRZb0cXgYBNjNRkWS952uoo9w8lRl9tQ7ag3aLvSi89nDvWnoXu9NgrHNmxphceMRoP2mrfhRWJUIM5+hfNqpZSe0ufvr6lRvPdzaY84XMlAzHqO8gTT5qCVnktDcUL9oTyqJx8187jig2hvGxuwPc8U0ZO0uB8CcyPB1F4qk4aliVhsNrW1FLti8P14o1HZq8X2izRzSMDC8E0BqKVIBz5gV81bpyco4s5O20I0K8qcXil88iUWZVCAIAgCAIDwt8GOJ7PbY5v7gR/K8axWBJSnsTjLg0zB7tt80JIhc5j3jAQ30ta4RxBqOGa10W1ofQK1GlVSdRJpZ56Ezd2xtttBxuYWA6vmJBPkavPmFmqM5FGtetkoLZTx5R+YFtuvdtA2hnkdKfZHcb8u8fiFPGzpamnr39WllSio+b9vIt133ZDCKQxMYPdAFfE6lTqKWhpqterWeNSTfaUTbTYYkumsja1zfEOfFzP5b8OSrVaO+J0F2XwklSrvsl7+/iQ90beWqzjs5AJQ3KklQ9tOBOvxFeqwjXlHJl20XNZ6724/bjw0fd7PA5r82vtVrHZZNY7Ls4gSXe6TmXeAoDyWMqsp5Etluuz2X/U1a3vd+EXDd/so6Cs84pK4Uaz2GnUn3j8h4lT0aWzmzS3veUa/wDo0uqtXxfsvMu6sGiCAIAgCAIAgCAICi7ytnXStFoiaXPjGF7QM3M1BHMtJOXInkq9enjmjfXJbo0pOjUeCej4P9kZsjt82ONsVqDi1oo2RveOHgHjU0HEV8OJwp18FhIt3hcrqTdSjq9YvLw9ixW7eBY2NqxzpXcGtaR8S4AD/eSldeCNbSuS1TlhJKK4tr8FIgjtF7Wqru6wZOI9GJmuEV1cfmc9BlXW1Vkb2cqF12fBZvzk/b07TXrPA1jGsYKNaA1oHAAUA+AV5LA42c3OTlLVnohiEAQBAEAQBAclkuyGIudHExrnEucQ0AkuNSSddSsVFLREtS0VaiSnJtLmc1v2issJwyzsa4atrUjxAqQvHUitWS0rDaKqxhBtcT9sG0NlmOGKeNzvZrQ+QNCkakXoxVsVopLGcGlxJNZlUIDht1zwTZzQxvPNzQT8dVi4ReqJ6VqrUv8Abk12M/bBdMEP+DDGzq1oB+OqKKWiPKtprVf9yTfaztWRCEAQBAEAQBAEAQBAEBAXtsdZJyXOiwvOrozhJPMgZE9SFHKlGRsLPelporZjLFcHmR1n3c2Npq4yv6OfQf5QD81grPEszv21SWCwXYvfEtNisccTAyJjWNGgaKDx8eqmSSyRqalWdSW1N4vme69MAgCAIAgCAIAgM53g7VvDzZbM4gjKRzfSJP4baZjUVpnnTmqtaq8dlHS3RdsXH+RWXYnp2v5zOO5N3EsjQ60SdkDngaMTv1GtGnpmsY2dvUntN/U4S2aS2uei/fkfd9bt3sYXWeTtaZ4HNo409kjInpQeK9lZ2lkY2a/oTls1Y7PNad50bu9qXl4stocXV/w3O1BGsbiczkDSvKnKntGq8dlkV8XdBR6eksOKXr7+PE0dWjmggCAIAgCAIAgCAj79veOywulk0GQA1c46NH+8sysZyUViyxZbLO01VTh/hcTJ7ff9tt0mFhfQ6RQ1AA96mbupdl4Kk6k5s6+lYrJY4bUsP/lL56Z9p9NuC84B2jY5m0zqyQE+YY8k/Ap0dSOZ47bd9b7HKL7V+WkT+zG8E1Edt8O1ApQ6feAZD8w04jipadfdI11uuRYbdm//AD7e3gaM1wIqDUHQhWjmmsMmcF6X3Z7OKzTNZ0rVx8Girj5BYynGOrLFCyVq7/04t+njoU+9N5bBUWaEu96TujxDRmfOiglaF/ajdULgk860sOSz8/8AJT7z2ntlorjmdgGrY+60Vyzw5kfmJUEqk5bzdULustDDZiseLzfn+Eabu/txlsMVdY6xn9GTf8uFW6MsYI5a96KpWuWG/Px18yxqU1gQBAEAQBAfEpIaS0VIBoNKmmQQ9ik2sTD7RBa7JMJpY3MkDi/E5oc3E4kk1zacyeK17UoPFneQnZbTS6KnJOOGGCeDw8mWm695jhQWmEH3ojQ/tcf5UsbTxRqa/wBPxedGfc/dexcLp2pslooI5hiPqP7rvIO18qqeNSMtGaW0XdaaGc45cVmvIzjbuzGzXgZIxTFgnbyxYjX/ADMJ/UqtZbM8UdPdVT+RY9ifOL7P8PDuNds0wexrxo4Bw8CKj6q6nijjZxcJOL3HovTEIAgCAIAgCAIDK96tvLrQyEejGzFTm95P8NH7iqdol92B1lw0VGjKo9W8O5fv0L5sxcbLJA1jQMZAMjuLnUz8hoArNOCisDn7da5Wmq5PTcuC+an5em1NkgqJJm4h6jO87zDa086LyVSMdWe0LutNbOEHhxeS8zMdsL9s9qeHRWcscNZCQC4cnNFQfGtVUqzjLRHU3bYq1mjszniuHDvfphgR0G0NpZCIWTvbGK0DTQgcg4d4DpVYqpLDDEtTsNnlU6WUE5c/bQnbm2CntDRK6aNrH97ED2jj8Mq+akjQcs8TX2m+qVBunGLbW7RfO4t92bv7JFm8Omd/1Dl+1tAfOqnjQitczTV77tNTKLUVy93+MDh3l2mOGyNs8bWtMjgcLQBRjDiJoPeDR59FjXaUcET3JTnVtDrSbeytXxeXpid27GzltiBPrvc4eGTf9JWVBYQIL7mpWrBbkl+fyWxTGoCAIAgCAIDntNuij/xJGM/O4N+pXjklqSQo1KnUi32LE/YLTHKO49j28cJDh8kTT0PJQnTf3Jp88iEvPYqxzVJi7Nx9aI4POg7p8wo5UYPcX6F7WqlkpYrg8/35lVvLdk8VMEzXD2ZBhPxbUH4BQysz3M29H6gg/wDdg1zWfk/crN93NbIQPtLH4G91ri7G0V4AgnCK8DRRThNam0stqstVvoWsXuwwZZNn94YijjimhJEbWsD2OFSGilS11OXNSwtGCwaNXa7jdWcqlOebeODXHmvYuF27YWOagbO1rj6sncNeQxZHyJU8asHvNNWuu1Us3BtcVn6E6DyUhrz9QBAEAQBAEBkG8thbbi72mMcPKrfqxUa+Uzs7kalZMODa/P5PB1qvK36dq9h4MGCOnjk0+ZK8xqVDNU7BYtdlPnm/y/IlLs3aTOp28rIx7LBiP8AfNZxs7erKle/6S/24t83l7/gtt17DWOGhMfauHrSnF/lyb8lPGjBGnr3vaquW1srhHLz18z42v2RZamAx4WTMFGmlAR7DqcOR4fEJUpKSy1MruvOdmnhPOL191+eJn9131a7tkdG5tBWropND7zSNK+0Kg9VVjOVN4HRV7JZrwgqif/2Xo/bUsNo3nHD93ZqP96SoHwaC75KV2ngjWw+nvu+6plyX7y8yBuq67TedoMkjjgr35aZAD1I+FdcuGp6xxjKo8WbG0Wihd1HYgs90ePN/M9Fy12KNkMQAoyONtOQa1o/gBXckjjZOdWeLzlJ+LZmlp3izC0l0YBs9aCNwoS0etXUOOvIZCnFVHaHtZaHUQuKk6CjPr8efDsXxmj3TeUdoibLEatcPMEatPIgq1GSksUczaKE6FR05rNHYsiEIAgKBvE2jtMDxDEOzY9tRKDVzuYb7NOPHMaKtXqSi8EdDc9gs9aPSTzafV3Lt44+HaVm49j57YwzNlizJBLnOLqjg7I56HM6EKGFKU1jibW1XpSssuilF9yWHdmed6bM2uwnteA/FhccvzaOA+SSpzhmZULws1s/0/wDxktfx+S7bB7XG0/czkds0VDtMbRrloHD568CrFGrtZPU0V63YrP8A6tLqvdw/Rc1OaQgdurJ2lhnA1a3H/wDWQ8/IFR1VjBmwuqp0drg+Lw8cik7vrqs1qjminjDnNc1zXAkODXClARnQFmmne6qvRjGSaZvb4tNezThUpywTxWGqy/z5HXem7Mips01fdlH+po/0rKVn/wCLIKH1AtK0O+Ps/cgHWe8bvzHaxsHFvej8Tq0eYCiwqQNip2G3cG+eT/DLDs3t/PJLHDLE2QyODQ5hwkVOpBqDTMmlMgpYV23g0a623JShTlUhJrBY4PP55mjq0cyEAQBAEBzWiwRPc18kbHOZXCXNBIrStK6aBeOKepJCtUhFxjJpPXB6nSvSMIAgCA5bwu6KduGaNrxwDhWnUcj4LxxT1JaNepRe1Tk0+RER7E2Fpr9nB6Oc4j4F1FH0MOBcle1saw2/JexPRRhoDWgADIACgA5ADRS6GvlJyeLeZm+8raTETZYjk0/ekcSMxH4DU9aDgVUr1P7UdPclg2V/Ims3p7+3jwPLZ3YftrG+SWrZZBWGvqgZgn8/0pxSFHGOLMrZfHRWmMIZxj1ufHw9T53V3iWTvgPoyNLwOT2UB+LdfyheWeWDwPb+oKVJVVqsu5/v1LrtvanxWKV8bi14w0cNRV7R9CVYqtqDaNHdlOFS1RjNYrPLuZmNm2st7O+J3uaDniaHNz0BJGXxCqKrNZ4nVTu2xy+1wSfJ4P1Lvsnt020OEVoaI5Tk0j0Xnlnm13TOvPgrFOupZM0N4XPKhF1KTxjv4r3RPbS3Iy1wOjdk7Vjqei8aHw4EciVJOCksDX2K1ystVVFpvXFfNOZllwXrLd1qc2RpArhmZ0Gjm8yK1B4g9VThJ05ZnW2uzU7fQTg89Yv54PgbExzJo6ij45G+Ic1w+hBV7Jo4pqdKeDyafg0Y86z/AGS9AyMmkc7A38smE0692Sio4bFTBHaqf8q73KW+L8Vj+VibQr5w58vYCCCKg5EdCh6m08UY/I2W6bdUAlmeGuj4iRlX2h3fMDgVRzpTOzTp3nZMHk/SXs/TsL/Zdt7E9ocZgw8WvBBHTSh8qqyq0HvOdndFrjLDYx5ohNot4kYaWWMFzzl2jhRreoBzcfIDx0Uc7QtIl+x3FNyUrRkuC1ft6nHuzuBxf9rlBoARFXVxdk6TwoSAeNSvKFN47TJr7tsVH+NDv5YaL34ZGlK0cwEAQBAEAQBAEAQBAEAQFY262kFliwxn76QEN90cZD4cOZ8CoqtTYXM2l12D+TU2pdWOvPl78u4o2wmzZtUvaSisMZq6vrv1w9RxcfAccq1GntPF6G/vW3qzU9iHWfkuP4X6NVvO3MghfK80axtf+wHUmgA6q7KSisWcjQoyrVFTjqzKt3Mbn29r6ei173U0zGH6vCpUM5nXXy1CxuPFpfPAvu8L+gm/R/carNbqM566P6yHf6MgN0rQY7QCKguZUH8rlFZtGbH6gbU6bXBkPvD2dbZpGSwjDHISMIyDHjPu8gRmBwoeiwrU1F4ou3PbpWiDp1M5R38Vz+Zl/wBjb1NpskcjvTza/q5hpXzFD5qzSltRTOdvKzKz2iUI6arsftoQ+8LZnt2dvE372MZgavYM6dXDMjzHJYVqe0sVqXbnvDoZ9FN/a/J+z3+JBbtdpcDhZpXdx5+6J9Vx9TwdqOvio6FTD7WX77sG3Hp4LNa81x7t/LsI+7/+MvfEBVpmL6+5F6J8wxg/UsF99Us1v+1u3Zeuzh3y19X4GwK8cYEBx3pdcVoZgmYHt1z1B5tIzB6hYyipLBk1C0VKEtum8GU+07soSaxzyNHIhrqeByUDsy3M3MPqCql90E/Fe523Vu9ssRDpMUxHB9MP7QM/A1WUaEVrmQ177tFRYRwj2a+PsW5opkFOaY/UAQBAEAQBAEAQBAV7anauKxgNIxyuFWsBpl7Tj6o+ZUVSqoGxsF21LW8VlFb/AGM/tW3dvld928M92OMOy64w4/RVnXm9Do4XPY6a+9Y9rw9MDwbtjeLD3p3eDo4//AFedNPiZu67DNZQXc37kPed4STyOlldie7jwAGQAHALCUnJ4su0KEKEFTgsEi23VvAEETYo7G0NYKCkpz5k9zMk1JPVTRr7KwSNPaLkdao6kqrxf/t/ZE35tHabwc2MNyr3YowTU83cXU8gPmsJ1JVMi5ZbBQsMXPHP/k/n7NC2G2a+yREyUM0lMVPVA0YDx1JJ5noFapU9hZ6nN3pb/wCVUSj1Vpz5+x6bwv6Cb9H9xqVuozG6P6yHf6Mgd0foWj8zPo5RWbRmw+oevT7Ge29m1NEEUeWN0mMD3WtcCfi4BZWh5JGH0/Tk6sp7ksPF/o7N10JbYqnR8j3DwGFn1YV7Z19hDfs07VgtyXv+S3qc0xku8a4W2eZssZAbMScHEPGZLR7JqD0J6hUq8FF4redhc1slXpunPWO/lu7/AFRLbprLHSaTEDLUMw8Ws1r+o/8A4WdmSzZT+oKk8YQw+3XHi/1+TRFaObCAIAgCAIAgCAIAgCAIAgCA+J5Q1rnHRoJPgBVG8DKMXJqK3mJWCzyXjbcyQZXF7z7DBy8BhaOtFr0nUmdzVnCwWXL+1YLm/wB6s2S7rvis8YZEwMaBw49XHiepV6MVFYI4qtXqV57U3i2ZVtvtGbZMI4STCw0YB+I85YuutGjr1yp1am28EdbddgVlp7dTrPXkuHv+i57N7EwRwAWmJkkru84uAOE+w08hz4mvRWIUUlmjSW29q1Sq3Rk4xWmG/m/mRI/+jrD/APGZ8/8AusuihwK3/VLX/wCoyTsN3QwikMTIx7jQK+NNVkopaFWrXq1XjUk32s6lkRFc3hf0E36P7jVFW6jNldH9ZDv9GULZDadliim7hfI9zcLdBkDm48BmNM1WpVFBM6G8bula6kM8EscX7Hndl22m9LQZJCcNe/JSjWtHqRjn04VqeqMZVZYsyr2ihdtHYhruW9838z0XLXrJZmxsbHGKNYA1o5AZBXUsFgjjalSVSTnJ5s9l6YGTbRPdb7zELT3Gu7IEcAypkd41Dv2hUp/fUwOvsaVisHStZtY+PVXziyNa6a7LZ1YfKSJx/kDyI6LHOlMtNUrxsvb/AOL+eK7TYbst7J4myxGrXio+hB5EGoI5hXoyUliji69GdGo6c1mjqXpEEAQBAEAQBAEAQBAEAQBAc15wl8MjBq5jmjxLSP5XklimiSjJQqRk9zRlu620tZbC12RfE5ra+0C1xb8GuP6VTs7+46y/ablZtpaJr8r8+ZNbytpcINkiObh96Rwafw/EjXp4qSvUw+1FG5bBtP8AkTWS07ePdu59h+bt9mKUtUzcyPumngD+Iep4dM+OShT/ALme31eGP/b032v8e/6NCVk5wIAgIq/7+hskeOU5n0WD0nEcAP5OQWE5qCzLVksdW1T2YLte5GWX9tParaHihbC2hcxlSACQAZHcc9NB0VOdSU+w62yXfZ7I1vk9788F87SQ3e7OQ2oyPnDnCMtAYDRpqCaupmdNKrKjTUs2V74t9WzbMaeWO/eapBA1jQ1jQ1rRQBooAOgCuJYaHJSlKbcpPFs9F6YhAZLuxditznP9IxPd+ovZX6uVKh1zsL8WzZFGOmK8MGXbbfZwWuGrAO2jqWHnzYeh+Rp1VirT21zNFdlv/i1fu6r19+70KJsLtGbJMYpSRE91HV/DfpiPLSjvCvBVqNTYeDN/etgVpp9JT6y81w/K/ZrwKvHGn6gCAIAgCAIAgCAIAgCAIAgMn26uJ9ln+0w1Eb34w5v4chNaHkCcx4kcq0q0HF7SOvuq2QtNHoKnWSww4r9LXx4njsZs+62zumnq6JrsTyfxHnPD4Z1PSg45KVPbeLM7ytsbHSVKllJrLkuPt4mutFNFdONP1AEB52iUMa5zjRrQXE9AKlG8DKMXKSitWY3Z2S3pbe8S3FUnj2cTeA65geLqqgsasztpundtlyWOHm388EXra27IrPdkscLA1oweJPaNzceJ6qxUio02kc/d9oqV7fGdR4vP0ZGbo/QtH5mfRyws2jLX1D16fYzQVaOdCAIDH9o7HLd1u7aLJrnF8Z4EO9KM+FSKciCqM06c8UdnY6tO32To56pYPu0fzeXa59u7JK0do/sX8WyaeTtCPgeisRrxeporRc1ppS+xbS4r21+alP3gtsj3iazTxue7KRjDWvvgjIHga6666wVtlvFM3N0O0wj0VaDSWje7l7Fg3abQOlYbNJUuiFWOoT3NA1x4EcK6jwKloVMVss1192KNOSrQ0lqufFdu/g+0vSsGhCAIAgCAIAgCAIAgCAIAgPiaJrgWvaHNIoQRUEHgQdU1PYycXjF4M87FY44mBkTAxg0a0UAqan5krxJJYIyqVZ1Zbc3i+LPdemAQBARu0sRfZLQ1vpOhkA8Sw5LGfVZasUlG005PRSXqZ1uqmaLU8HV0Rw+Tmkj4Z+SqWd/cdJf8G7PFrcy6bwv6Cb9H9xqsVuozR3R/WQ7/AEZA7o/QtH5mfRyis2jNh9Q9en2M0FWjnQgCA5byu+KeMxzMD2HgefMHUHqF5KKksGS0a9SjNTpvBlGt+7IE1gtBaPZkbi+YI+irOzcGb+l9QNLCpDHseHuLBuyANZ7QXD2Y24fmSfois3FnlX6gbWFOGHNvH2Lxdl2RWdgjhYGNHLUnm4nMnqVYjFRWCNFXr1K89uo8WdayIQgCAIAgCAIAgCAIAgCAIAgCAIAgCA/CgMi2muOa77QJ4KiPFiY4CoYT+G/kMyOoNNVRnB05YrQ7Kw2ylbqPQ1ethg1x5r15Mkr721itVhkjc1zJnBvdpVpIe0nCRpkDrTzWc6ylBreVbLdNWzWuM08YrHPfo93sde6P0LR+Zn0cvbNoyH6h69PsZoKtHOhAEAQBAEAQBAEAQBAEAQBAEAQBAEAQBAEAQBAEAQBAfL2AgggEHUHOvih6m08UV227DWKQ17HAf+m4tHwBw/JROjB7jZUr4tcFhtY9qT89TuuHZ+GyB4hxUeQTiNdKgU+KyhTUNCva7bVtTTqYZcCWWZUCAIAgCAIAgCAIAgCAIAgCAIAgCAIAgCAIAgCAIAgCAIAgCAIAgCAIAgCAIAgCAIAgCAIAgCAIAgCAIAgCAIAgCAIAgCAIAgCAIAgCAIAgCAIAgCAIAgCAID//2Q=="/>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76806" name="AutoShape 6" descr="data:image/jpeg;base64,/9j/4AAQSkZJRgABAQAAAQABAAD/2wCEAAkGBxMTEhUUERIWFhUVGBsYGRgWGBwbHhsZFxcZFxsXGCAaHSggGh4lGxUUITEiJyosLi4uGB8zODMuOCgtLisBCgoKDg0OGxAQGywmICQvNDQ3LCwtLC80LDQsNDQwLDQ0NCwsLDQ0LCwsLDQsLCw0LCwsLCwsLCwsLCw0LCw0LP/AABEIAOEA4QMBEQACEQEDEQH/xAAbAAEAAwEBAQEAAAAAAAAAAAAABQYHBAMCAf/EAEQQAAEDAQUFBAcHAgQFBQAAAAEAAgMRBAUSITEGB0FRYRMicYEyQlJikaGxFCNDcoKSwTSzM6LC8CQlY9HSFlNUk7L/xAAbAQEAAgMBAQAAAAAAAAAAAAAAAwQCBQYBB//EADwRAAIBAQUECQQBAwMDBQAAAAABAgMEBREhMRJBUWETMnGBkaGx0fAGIsHhFDRC8SMzUhUkolNicoKS/9oADAMBAAIRAxEAPwDcUAQBAEAQBAEAQBAEAQBAEAQBAEAQBAEAQBAEAQBAEAQBAEAQBAEAQBAEAQBAEAQBAEAQBAct53hHBG6WUkMbSpAJ1IAyArqQvJSUViyWhQnWmqcNWQ9l24sLzQThv52vYPi5oCjVaD3l2pdFsgsXDHsafoywRyBwBaQQcwQag+BClNc008GfSHgQBAEAQBAEAQBAEAQBAEAQBAEAQBAEAQBAEAQBAEAQFc3hf0E36P7jVFW6jNldH9ZDv9GZ1svssbbHK5kgY6MgAOFQagnMg1GnIqrTpbaZ0tuvFWScVKOKfkfV03rabstBjkBwg9+I5gg+vHwrxBGuh6exlKnLBnlos1C8KO3HXdLhyfzLVc9hstobIxr2GrXgOaRxBFQVdTxzRxc4ShJwksGj1XpiEAQBAEAQBAEAQBAEAQBAEAQBAEAQBAQd7bWWSzktklBeNWsBcR0NNPOijlVjHVl6z3baa6xjHLi8vUjI941jJoe1aOZZl8iT8lh/IgW3cVqSywfeWS7bzhnbjhka9vGh0PIjUHoVLGSksUautQqUZbNSLTOtZEQQBAVzeF/QTfo/uNUVbqM2V0f1kO/0ZA7o/QtH5mfRyis2jNh9Q9en2M9N7NiaYopqd5r8Ffdc0up8W/Mr20LJMx+n6rVSdPc1j4f5JDdjaS+xAH8OR7B4ZP8A9dPJZ0HjAr35TUbVit6T/H4LapjThAEAQBAEAQBAEAQBAEAQBAEAQBAEBE7U2SaWyyMs7yyQjKmRIGZYDwqKiqwqJuLwLdgqUqdeMqqxj8z7jHtnbHDJaGRWlz42uOGraAh9aBrsQNATl40VGCTlhI7S2VatOi6lFJtceHLDx7C+27dpAW/czSMdwx0c3zAAPzVl2eO5nP0r/qp/6kU1yxT/AD6FI/4m7bT7MjetWyN/lpz6joQq/wB1ORvf+3vChxT8U/c2e7La2aKOVnoyNDhXhUVoeo0V+LxWJxFak6NSVOWqeB1L0iCArm8L+gm/R/caoq3UZsro/rId/oyB3SehaPzM+jlFZtGbD6h69PsZFbyNomTvbDEcTIiS5w0c+lKDmACc+JPRY16ilki5cthlRi6tRYOWi4L9l22Fut1nsbGvFHurI4ci7QHqGhoPUKelHZiaK9LQq9plKOiyXd+ywKU1wQBAVHb/AGn+zR9lE77+Qaj1GnLF4nMDzPBQVqmysFqbi6bv/kT6Sa+xeb4e/gUvY7at9leGSuLoHEVDiTgr67a8NCRyzGesFKq4vB6G8vK7YWmDlBYTXnyf4fd2bC010V44s/UAQBAEAQBAEAQBAEAQBAEBmG8rZzA77VEO480lA4OOQf4O0PXxVSvTw+5HVXJb9uPQTea07OHd6dhYd3+0n2iLspT99ENT67NA7xGh8jxUtGptLB6mtvewfx6nSQX2y8nw9v0R29uJvZQOp3g9za+6Wkn5tasLSskyz9PSfSTjuw88f2Tu76v2CCvv/DtHUUlHqIoXvh/Mnhy9EWJSmtCAqe8a8Ym2SSIyN7R+HCyveNHtNacBQHMqGvJbOBt7moVJWiNRReysc92hl1htE5aYIS+kpFWM1dTKhpnTPMac1Ti5aI6yrCimq1RL7d73fvz4F/2P2E7MtmtdC8ZtjGYaeBcdCRyGQ68LNKhhnI528b56ROlQ03vj2cvMvysnPBAEBE7S34yyQmR2btGN9px0HhxJ5BYTmoLEt2KyStVVQjpvfBfNDMNm7qkvG1ufMSW1xzO0ryYOVaU6NHQKpCLqSxZ1dttMLBZ1GnrpFfn882WHendDGxxTsaGlpERoKd2hLfhQj9SktEVgma24bTJzlSk8cc+/f4/gsWwFsMthiLtW1Z5McWj/ACgKWi8YI1t7UlTtc0t+fj+yxKU1oQBAEAQBAEAQBAEAQBAEB5WqztkY5j2hzXAtcDoQciF41jkzKE5QkpReDRjV72Ga7bWDGTkccbjo5mha7n7JHWuVQqMk6csjtrPWpXhZmpLk1wfH8rw4nRtvtALa+HsgaNZ6PHtJCKt60o0V6r2rU22sCO67E7JGfSb3ryW81a5rF2EEUWvZsa2vMgAE+ZqVcisEkcjaa3TVZVOLbOxZEJQtudtDEXQWY0ePTk9j3W+9zPDx0rVa2H2xOguu6VVSq1tNy483y9ezWoy7MWgWaS1zktGRAfUvficG1dX0da55nkoejls7TNzG8aLrxs9PPs0WHzsLTujYMNoNBXEwV40oclLZt5qfqFvaprtNCVo5wID5LxzQ9wPO1WlkbHPe4NY0EkngAvG0lizKEJTkoRWLZjV8XjNeVqAY05nBEz2W+07kaDE49Oiozk6ksjtrNQpWCztyfNvi/mS/ZrGz1zsskLYmZ8XO4ucdXH6DkAArkIKKwRyFstUrTVdSXcuC+eZS96l8scGWZjgXNdjkp6tAQ1p694mnCg5qC0TXVN5cNlkm68lk1gufFln2EsJhsUTXCjnAvIPDGS4D4EKaisII1V61lVtU2tFl4ZFgUhrggCAIAgCAIAgCAIAgCAIAgKzvDs8LrG90uRZnGRrjOQA6GtD0z4KKslsZm0uedWNqiob9ez9bjKrhtjIbRFLK3Exjw4gdNCOdDQ040VKDSkmzrbXSnVoSpweDa+eOhu8EzXta9hDmuAcCMwQRUEeS2WOJwEouEnGSwaOe+bX2NnmlGscb3jxa0kfRYyeCbJLNS6WtCnxaXizK93l2ttFrxS97swZDXPE/EKE88yXeICp0I7Uszrb4ruhZtmGWOXYvmRfd4P8AQTfo/uNVmt1Gc9dH9ZDv9GQO6P0LR+Zn0corNozYfUPXp9jLzeFsZDG+WQ0YwVJ8OXMnSistpLFmhpUpVZqnDVmSXztda7XJgiL2McaNjiriP5i3Nx6DL6qlKrKbwR2NmuyzWWG1PBtat6eeX5P2HYG3Sd5zGNJ/9yTPzwhyKhNnkr6skMk2+xe+BCXnZJIJHQOeHFtA4RucW11w6CpGXDVRyTi8C9QqQrQVVLDHikmd0Ngt9kdjZDPG4imJsZdkaGhIBHAfBZKM45pEEq1jtMdmUotcG8PY6JL5vSQYcVpNcqMiIPxYwFe7dR8SNWS74fdhDvl7smNlNhJHPEtsbhYDi7Mmrnmte/TRtdQczxUlOg8cZFK33zTjB07O8Xx3Ls5+hp6tnKhAEAQBAEAQBAEAQHJeF5QwNxTSNYOGI0r0A1PkvHJLUlo0KlZ7NOLfYQw26sFadv54H0+OFR9NDiXv+j2zDHY817k3YbfFM3HDI17ebSD5HkeikUk80UKtGpSls1E0+Z0r0jCAzPexeJMkUAOTW9o7xcS1vwAf+5VLTLNI6j6foJQlVe94eGb/AB4Hjbti/wDl8U0Y++a3tHji5r+9h8WilPPovHR+xNamdK9v+9lTm/sbwXJrLwfse27TaTCRZZT3XZxE8CcyzwOo61HEL2hU/tZhfdg2l/Igs1r792//ACaHeVlEsMkR0kY5n7mkfyrUlisDm6NR0qkZrc0/AyLYq8vsdspN3QaxSV9U1GZ6BzaV5GqpUpbE8zsrzs/8qzY083qufxGh7wT/AMvm/R/carNbqM5u6P6yHf6Mgd0foWj8zPo5RWbRmw+oevT7Gde9a0FtlYwaPlFfBrS4D9wafJZWh/aQ3BBO0Sk9y9cvQ+d110NbAbQRV8pcGk8GNOGg8XNJ+HJLPDBbR7ftplKt0K0j6vPyX5JTbfaMWSGjCO2kqGDlzeegr8adVnVqbC5lW67C7VVxl1Vr7d/oVHdvs72sn2qYVYw9yueKSubzXXCfi7wUNCni9pm4vq3dHDoIavXkuHf6dpqStnKBAEAQBAEAQBAEAQBAEBCbW3+2xwF9AXuOGNp4u5noNT8OKjqT2FiXrvsTtVXZ3LV/N7M2uW47ReUrpZJO6DR0rhXrgYOgOmQFfjVhCVR4s6e02yhd9NU4LPcl6v5iy2v3aWbDQSzB3tEtPxGFTfx48TTq/wCvtYuMcOGfuU+0We03VaQQQa6EVDZWA5tcOGumdK1CgalSkbqE7PedBpr3i/nia5ddvZPEyWP0XtqOnMHqDUHwV6MlJYo42vRlRqOnLVHWvSIyLenARbKnR8TaHwLgR/vmqVoX3nZXDNOzYcJP8GoXLamywRSN0cxp+WY8jUeStxeKTOTtNN060oS1TZmO3+zhs0vbxAiKR1cvw5NaDkDSo5Go5KpWp7LxR1V0W/8AkU+iqdZLxXzJ/wCS8bEbQ/a4O+R20dGvHPk8dDT41VilU21zNDedh/i1ft6r09u70I3bXYv7Q4zWejZfWacg+nGvB1Mq6HLTVY1aO1mtS1dl7dAuiq5x3Ph+ii2y022CF1mmEjYjQYXtqBQgjA7lUDIGirNzS2Wb+nTslaoq9PBy4p+q/WJbt0RBZaKH1mfQqezaM0/1CsJ0+xkpvMsBlsZc0VMLhJ+mha74B1f0rOvHGJTuSsqdp2X/AHLDv1Xph3nBsVtJDFd57V1DZy4FvF2NxczCONcWHxaVjSqJQz3Fi87BVqW37F18M+GCwePZqVKywzXpbCXGmLNxGYjjByaK+NBzJJ5qBJ1Zm4qTpXbZcFu05v5ryyNjslmbExscYDWsAAA4AK8kksEcXUqSqSc5PFs/ZrSxnpva38xA+qNpCNOUuqmz7Y8EVBBHML0xaaeDPpDwIAgCA+HTNBDS4YjoK5mmtBxTE9UW1jhkfaHgQBAEAQGebxLhtc8wkjYHxMZha1rhiBJq4kGmvdGVfRCrVoSk8UdHc9ts1Cm4TeEm9+nL5kVe6tpLXYvuxk0GvZSs5mppo4VNeNFDGpOGRtq9gs1s+/f/AMov/KLjdm8qF1BaI3Rn2m99vy73yKnjaE9TS17gqxzpSUuTyft5nXtb2FusT3QSMkdF943CakYfSBGoq3EKHjRe1MJwyIbv6ax2qKqxaUss+enmcG6e8MUcsJPoOD2/lfqB+ppP6ljZ5ZNFi/6GFSNVb1h4fp+RflZOeK9tns4LZDRtBKypjcdM9WnoaDzAKiq09tGxu23OyVMX1Xqvz2ozy5NobTdz3RSRnDWpiflQ+0w50r0qD81WjUlTeDOktVhs9viqkHn/AMl+fiaJ+894FmnhfHJZpXB4oQS0DoQa1BBoQacFJKvFrBo19C5LRRqqpGolh2/PMr2wkNq+0tkszCWtNJCTRmA6tcaa8QBnUDKiioqW1jE2N6zs/QOFZ5vTjjuy+ZGzK+cSflEAAQB7QQQRUHIgoE8M0ZPtdsTJC/tLMwvic4ANbm5hcaBvVtSADw481SqUWs46HX3de8Ksdis8JLfueH5+IvmyGz7bJAGmhkfR0juZ9ke6NB5nirNOGwjn7xtrtVXa/tWi+b3+txWtu9s3xvNnszsLm5SSDUH2GcjzPDQZqKtWa+2JtLquqM4qtWWKei/L/CKrd2ylstX3gYaOz7SZ1MXXOrneNKdVDGlOWZtq15WWzfY3puitPRH3NYLfdrg8YoxX0mHFGejhp+4DojjOnmeRrWO8Fs5N8Hk12fpl+2Q2yZaqRygMn5eq/qyvH3fqrNOspZPU568bqnZvvhnDzXb7lnnnaxpc9zWtGpcQB8SpW0tTVRhKbwisXyKpeu8Kyx1EWKZ3uZN/cdfIFQyrxWmZt7PcloqZzwiuevgvzgU29dvbXLkxwhaeEebvDEc/gAoJV5PQ3VnuWzUs5LafPTw98SPuS0SxW6zySY8ZkYCZMWItkPZknFmRRzljBtTTZZtUKdWy1IQwwwemGGKz3dhuK2BwYQBAEAQBAc9ssUcrcMsbXt5PaCPmvGk9SSnVnTe1BtPk8Cr3ju7sklTHjhPunE34Or8AQoZWeL0NrRvy0wynhJc8n5fsq9v3eWuM4oXslppQ4HfPL/MonZ5LQ21K/LPUWFROPmvncQFy3xNYpS+MNxULHNeKj0hUGhGdW61UUJuDyNhabLStdNRnpqmvnMvN27y4zlaIXM95hxDxoaEeVVYjaFvRoa1wTWdKSfJ5fPItl139ZrR/gzMcfZrR3m00cPgp4zjLRmnr2OvQ/wByLXPd46HRb7uhmGGaJkg4Ymg08K6L1xT1I6VepReNOTXYyLj2NsINfszD0cXOHwcSFh0UOBbd62trDpH5L0JuGJrQGsaGgaACgHgApEsChKTk8ZPFn2h4EAQBAEB422fs43v9hrnftBP8LxvBYmdOG3NR4vAyHYG7BarXWbvhgMr6+s8uFK+LnF3kqVGO1LM7K97Q7PZsKeWOS5L/ABkazb7yhgFZpWRjhicBXwHHyV1yS1OPpWerWeFOLfYiq3tvBsdCxrHTgihGGjT0OPMjyKglXj2m3s9yWltSbUe/Py9zNJ5A+UugjMeeJrGuLi2mfdNAcjn0VV5vI6iMXGnhVljxbWGJ12US22drJbQMTtHTONK8A2gIBPAZBerGbwbIqnR2Ok5Qhkt0UvnqXq7t2kLc55XyHk3uD+XfMKzGzrec/Wv+rLKnFLtzft5Fou+5LNZxWKFjKD0qVNBzc6p+JUqhGOiNTWtdeu/vk3y3eCyMvtdq+2Xqx0ebTNGG/kiIJd8GPd5qo3t1Mjq6dP8AiXe1PXZePbL/ACkbGrxxYQBAEAQBAEAQBAY1ejRZb0cXgYBNjNRkWS952uoo9w8lRl9tQ7ag3aLvSi89nDvWnoXu9NgrHNmxphceMRoP2mrfhRWJUIM5+hfNqpZSe0ufvr6lRvPdzaY84XMlAzHqO8gTT5qCVnktDcUL9oTyqJx8187jig2hvGxuwPc8U0ZO0uB8CcyPB1F4qk4aliVhsNrW1FLti8P14o1HZq8X2izRzSMDC8E0BqKVIBz5gV81bpyco4s5O20I0K8qcXil88iUWZVCAIAgCAIDwt8GOJ7PbY5v7gR/K8axWBJSnsTjLg0zB7tt80JIhc5j3jAQ30ta4RxBqOGa10W1ofQK1GlVSdRJpZ56Ezd2xtttBxuYWA6vmJBPkavPmFmqM5FGtetkoLZTx5R+YFtuvdtA2hnkdKfZHcb8u8fiFPGzpamnr39WllSio+b9vIt133ZDCKQxMYPdAFfE6lTqKWhpqterWeNSTfaUTbTYYkumsja1zfEOfFzP5b8OSrVaO+J0F2XwklSrvsl7+/iQ90beWqzjs5AJQ3KklQ9tOBOvxFeqwjXlHJl20XNZ6724/bjw0fd7PA5r82vtVrHZZNY7Ls4gSXe6TmXeAoDyWMqsp5Etluuz2X/U1a3vd+EXDd/so6Cs84pK4Uaz2GnUn3j8h4lT0aWzmzS3veUa/wDo0uqtXxfsvMu6sGiCAIAgCAIAgCAICi7ytnXStFoiaXPjGF7QM3M1BHMtJOXInkq9enjmjfXJbo0pOjUeCej4P9kZsjt82ONsVqDi1oo2RveOHgHjU0HEV8OJwp18FhIt3hcrqTdSjq9YvLw9ixW7eBY2NqxzpXcGtaR8S4AD/eSldeCNbSuS1TlhJKK4tr8FIgjtF7Wqru6wZOI9GJmuEV1cfmc9BlXW1Vkb2cqF12fBZvzk/b07TXrPA1jGsYKNaA1oHAAUA+AV5LA42c3OTlLVnohiEAQBAEAQBAclkuyGIudHExrnEucQ0AkuNSSddSsVFLREtS0VaiSnJtLmc1v2issJwyzsa4atrUjxAqQvHUitWS0rDaKqxhBtcT9sG0NlmOGKeNzvZrQ+QNCkakXoxVsVopLGcGlxJNZlUIDht1zwTZzQxvPNzQT8dVi4ReqJ6VqrUv8Abk12M/bBdMEP+DDGzq1oB+OqKKWiPKtprVf9yTfaztWRCEAQBAEAQBAEAQBAEBAXtsdZJyXOiwvOrozhJPMgZE9SFHKlGRsLPelporZjLFcHmR1n3c2Npq4yv6OfQf5QD81grPEszv21SWCwXYvfEtNisccTAyJjWNGgaKDx8eqmSSyRqalWdSW1N4vme69MAgCAIAgCAIAgM53g7VvDzZbM4gjKRzfSJP4baZjUVpnnTmqtaq8dlHS3RdsXH+RWXYnp2v5zOO5N3EsjQ60SdkDngaMTv1GtGnpmsY2dvUntN/U4S2aS2uei/fkfd9bt3sYXWeTtaZ4HNo409kjInpQeK9lZ2lkY2a/oTls1Y7PNad50bu9qXl4stocXV/w3O1BGsbiczkDSvKnKntGq8dlkV8XdBR6eksOKXr7+PE0dWjmggCAIAgCAIAgCAj79veOywulk0GQA1c46NH+8sysZyUViyxZbLO01VTh/hcTJ7ff9tt0mFhfQ6RQ1AA96mbupdl4Kk6k5s6+lYrJY4bUsP/lL56Z9p9NuC84B2jY5m0zqyQE+YY8k/Ap0dSOZ47bd9b7HKL7V+WkT+zG8E1Edt8O1ApQ6feAZD8w04jipadfdI11uuRYbdm//AD7e3gaM1wIqDUHQhWjmmsMmcF6X3Z7OKzTNZ0rVx8Girj5BYynGOrLFCyVq7/04t+njoU+9N5bBUWaEu96TujxDRmfOiglaF/ajdULgk860sOSz8/8AJT7z2ntlorjmdgGrY+60Vyzw5kfmJUEqk5bzdULustDDZiseLzfn+Eabu/txlsMVdY6xn9GTf8uFW6MsYI5a96KpWuWG/Px18yxqU1gQBAEAQBAfEpIaS0VIBoNKmmQQ9ik2sTD7RBa7JMJpY3MkDi/E5oc3E4kk1zacyeK17UoPFneQnZbTS6KnJOOGGCeDw8mWm695jhQWmEH3ojQ/tcf5UsbTxRqa/wBPxedGfc/dexcLp2pslooI5hiPqP7rvIO18qqeNSMtGaW0XdaaGc45cVmvIzjbuzGzXgZIxTFgnbyxYjX/ADMJ/UqtZbM8UdPdVT+RY9ifOL7P8PDuNds0wexrxo4Bw8CKj6q6nijjZxcJOL3HovTEIAgCAIAgCAIDK96tvLrQyEejGzFTm95P8NH7iqdol92B1lw0VGjKo9W8O5fv0L5sxcbLJA1jQMZAMjuLnUz8hoArNOCisDn7da5Wmq5PTcuC+an5em1NkgqJJm4h6jO87zDa086LyVSMdWe0LutNbOEHhxeS8zMdsL9s9qeHRWcscNZCQC4cnNFQfGtVUqzjLRHU3bYq1mjszniuHDvfphgR0G0NpZCIWTvbGK0DTQgcg4d4DpVYqpLDDEtTsNnlU6WUE5c/bQnbm2CntDRK6aNrH97ED2jj8Mq+akjQcs8TX2m+qVBunGLbW7RfO4t92bv7JFm8Omd/1Dl+1tAfOqnjQitczTV77tNTKLUVy93+MDh3l2mOGyNs8bWtMjgcLQBRjDiJoPeDR59FjXaUcET3JTnVtDrSbeytXxeXpid27GzltiBPrvc4eGTf9JWVBYQIL7mpWrBbkl+fyWxTGoCAIAgCAIDntNuij/xJGM/O4N+pXjklqSQo1KnUi32LE/YLTHKO49j28cJDh8kTT0PJQnTf3Jp88iEvPYqxzVJi7Nx9aI4POg7p8wo5UYPcX6F7WqlkpYrg8/35lVvLdk8VMEzXD2ZBhPxbUH4BQysz3M29H6gg/wDdg1zWfk/crN93NbIQPtLH4G91ri7G0V4AgnCK8DRRThNam0stqstVvoWsXuwwZZNn94YijjimhJEbWsD2OFSGilS11OXNSwtGCwaNXa7jdWcqlOebeODXHmvYuF27YWOagbO1rj6sncNeQxZHyJU8asHvNNWuu1Us3BtcVn6E6DyUhrz9QBAEAQBAEBkG8thbbi72mMcPKrfqxUa+Uzs7kalZMODa/P5PB1qvK36dq9h4MGCOnjk0+ZK8xqVDNU7BYtdlPnm/y/IlLs3aTOp28rIx7LBiP8AfNZxs7erKle/6S/24t83l7/gtt17DWOGhMfauHrSnF/lyb8lPGjBGnr3vaquW1srhHLz18z42v2RZamAx4WTMFGmlAR7DqcOR4fEJUpKSy1MruvOdmnhPOL191+eJn9131a7tkdG5tBWropND7zSNK+0Kg9VVjOVN4HRV7JZrwgqif/2Xo/bUsNo3nHD93ZqP96SoHwaC75KV2ngjWw+nvu+6plyX7y8yBuq67TedoMkjjgr35aZAD1I+FdcuGp6xxjKo8WbG0Wihd1HYgs90ePN/M9Fy12KNkMQAoyONtOQa1o/gBXckjjZOdWeLzlJ+LZmlp3izC0l0YBs9aCNwoS0etXUOOvIZCnFVHaHtZaHUQuKk6CjPr8efDsXxmj3TeUdoibLEatcPMEatPIgq1GSksUczaKE6FR05rNHYsiEIAgKBvE2jtMDxDEOzY9tRKDVzuYb7NOPHMaKtXqSi8EdDc9gs9aPSTzafV3Lt44+HaVm49j57YwzNlizJBLnOLqjg7I56HM6EKGFKU1jibW1XpSssuilF9yWHdmed6bM2uwnteA/FhccvzaOA+SSpzhmZULws1s/0/wDxktfx+S7bB7XG0/czkds0VDtMbRrloHD568CrFGrtZPU0V63YrP8A6tLqvdw/Rc1OaQgdurJ2lhnA1a3H/wDWQ8/IFR1VjBmwuqp0drg+Lw8cik7vrqs1qjminjDnNc1zXAkODXClARnQFmmne6qvRjGSaZvb4tNezThUpywTxWGqy/z5HXem7Mips01fdlH+po/0rKVn/wCLIKH1AtK0O+Ps/cgHWe8bvzHaxsHFvej8Tq0eYCiwqQNip2G3cG+eT/DLDs3t/PJLHDLE2QyODQ5hwkVOpBqDTMmlMgpYV23g0a623JShTlUhJrBY4PP55mjq0cyEAQBAEBzWiwRPc18kbHOZXCXNBIrStK6aBeOKepJCtUhFxjJpPXB6nSvSMIAgCA5bwu6KduGaNrxwDhWnUcj4LxxT1JaNepRe1Tk0+RER7E2Fpr9nB6Oc4j4F1FH0MOBcle1saw2/JexPRRhoDWgADIACgA5ADRS6GvlJyeLeZm+8raTETZYjk0/ekcSMxH4DU9aDgVUr1P7UdPclg2V/Ims3p7+3jwPLZ3YftrG+SWrZZBWGvqgZgn8/0pxSFHGOLMrZfHRWmMIZxj1ufHw9T53V3iWTvgPoyNLwOT2UB+LdfyheWeWDwPb+oKVJVVqsu5/v1LrtvanxWKV8bi14w0cNRV7R9CVYqtqDaNHdlOFS1RjNYrPLuZmNm2st7O+J3uaDniaHNz0BJGXxCqKrNZ4nVTu2xy+1wSfJ4P1Lvsnt020OEVoaI5Tk0j0Xnlnm13TOvPgrFOupZM0N4XPKhF1KTxjv4r3RPbS3Iy1wOjdk7Vjqei8aHw4EciVJOCksDX2K1ystVVFpvXFfNOZllwXrLd1qc2RpArhmZ0Gjm8yK1B4g9VThJ05ZnW2uzU7fQTg89Yv54PgbExzJo6ij45G+Ic1w+hBV7Jo4pqdKeDyafg0Y86z/AGS9AyMmkc7A38smE0692Sio4bFTBHaqf8q73KW+L8Vj+VibQr5w58vYCCCKg5EdCh6m08UY/I2W6bdUAlmeGuj4iRlX2h3fMDgVRzpTOzTp3nZMHk/SXs/TsL/Zdt7E9ocZgw8WvBBHTSh8qqyq0HvOdndFrjLDYx5ohNot4kYaWWMFzzl2jhRreoBzcfIDx0Uc7QtIl+x3FNyUrRkuC1ft6nHuzuBxf9rlBoARFXVxdk6TwoSAeNSvKFN47TJr7tsVH+NDv5YaL34ZGlK0cwEAQBAEAQBAEAQBAEAQFY262kFliwxn76QEN90cZD4cOZ8CoqtTYXM2l12D+TU2pdWOvPl78u4o2wmzZtUvaSisMZq6vrv1w9RxcfAccq1GntPF6G/vW3qzU9iHWfkuP4X6NVvO3MghfK80axtf+wHUmgA6q7KSisWcjQoyrVFTjqzKt3Mbn29r6ei173U0zGH6vCpUM5nXXy1CxuPFpfPAvu8L+gm/R/carNbqM566P6yHf6MgN0rQY7QCKguZUH8rlFZtGbH6gbU6bXBkPvD2dbZpGSwjDHISMIyDHjPu8gRmBwoeiwrU1F4ou3PbpWiDp1M5R38Vz+Zl/wBjb1NpskcjvTza/q5hpXzFD5qzSltRTOdvKzKz2iUI6arsftoQ+8LZnt2dvE372MZgavYM6dXDMjzHJYVqe0sVqXbnvDoZ9FN/a/J+z3+JBbtdpcDhZpXdx5+6J9Vx9TwdqOvio6FTD7WX77sG3Hp4LNa81x7t/LsI+7/+MvfEBVpmL6+5F6J8wxg/UsF99Us1v+1u3Zeuzh3y19X4GwK8cYEBx3pdcVoZgmYHt1z1B5tIzB6hYyipLBk1C0VKEtum8GU+07soSaxzyNHIhrqeByUDsy3M3MPqCql90E/Fe523Vu9ssRDpMUxHB9MP7QM/A1WUaEVrmQ177tFRYRwj2a+PsW5opkFOaY/UAQBAEAQBAEAQBAV7anauKxgNIxyuFWsBpl7Tj6o+ZUVSqoGxsF21LW8VlFb/AGM/tW3dvld928M92OMOy64w4/RVnXm9Do4XPY6a+9Y9rw9MDwbtjeLD3p3eDo4//AFedNPiZu67DNZQXc37kPed4STyOlldie7jwAGQAHALCUnJ4su0KEKEFTgsEi23VvAEETYo7G0NYKCkpz5k9zMk1JPVTRr7KwSNPaLkdao6kqrxf/t/ZE35tHabwc2MNyr3YowTU83cXU8gPmsJ1JVMi5ZbBQsMXPHP/k/n7NC2G2a+yREyUM0lMVPVA0YDx1JJ5noFapU9hZ6nN3pb/wCVUSj1Vpz5+x6bwv6Cb9H9xqVuozG6P6yHf6Mgd0foWj8zPo5RWbRmw+oevT7Ge29m1NEEUeWN0mMD3WtcCfi4BZWh5JGH0/Tk6sp7ksPF/o7N10JbYqnR8j3DwGFn1YV7Z19hDfs07VgtyXv+S3qc0xku8a4W2eZssZAbMScHEPGZLR7JqD0J6hUq8FF4redhc1slXpunPWO/lu7/AFRLbprLHSaTEDLUMw8Ws1r+o/8A4WdmSzZT+oKk8YQw+3XHi/1+TRFaObCAIAgCAIAgCAIAgCAIAgCA+J5Q1rnHRoJPgBVG8DKMXJqK3mJWCzyXjbcyQZXF7z7DBy8BhaOtFr0nUmdzVnCwWXL+1YLm/wB6s2S7rvis8YZEwMaBw49XHiepV6MVFYI4qtXqV57U3i2ZVtvtGbZMI4STCw0YB+I85YuutGjr1yp1am28EdbddgVlp7dTrPXkuHv+i57N7EwRwAWmJkkru84uAOE+w08hz4mvRWIUUlmjSW29q1Sq3Rk4xWmG/m/mRI/+jrD/APGZ8/8AusuihwK3/VLX/wCoyTsN3QwikMTIx7jQK+NNVkopaFWrXq1XjUk32s6lkRFc3hf0E36P7jVFW6jNldH9ZDv9GULZDadliim7hfI9zcLdBkDm48BmNM1WpVFBM6G8bula6kM8EscX7Hndl22m9LQZJCcNe/JSjWtHqRjn04VqeqMZVZYsyr2ihdtHYhruW9838z0XLXrJZmxsbHGKNYA1o5AZBXUsFgjjalSVSTnJ5s9l6YGTbRPdb7zELT3Gu7IEcAypkd41Dv2hUp/fUwOvsaVisHStZtY+PVXziyNa6a7LZ1YfKSJx/kDyI6LHOlMtNUrxsvb/AOL+eK7TYbst7J4myxGrXio+hB5EGoI5hXoyUliji69GdGo6c1mjqXpEEAQBAEAQBAEAQBAEAQBAc15wl8MjBq5jmjxLSP5XklimiSjJQqRk9zRlu620tZbC12RfE5ra+0C1xb8GuP6VTs7+46y/ablZtpaJr8r8+ZNbytpcINkiObh96Rwafw/EjXp4qSvUw+1FG5bBtP8AkTWS07ePdu59h+bt9mKUtUzcyPumngD+Iep4dM+OShT/ALme31eGP/b032v8e/6NCVk5wIAgIq/7+hskeOU5n0WD0nEcAP5OQWE5qCzLVksdW1T2YLte5GWX9tParaHihbC2hcxlSACQAZHcc9NB0VOdSU+w62yXfZ7I1vk9788F87SQ3e7OQ2oyPnDnCMtAYDRpqCaupmdNKrKjTUs2V74t9WzbMaeWO/eapBA1jQ1jQ1rRQBooAOgCuJYaHJSlKbcpPFs9F6YhAZLuxditznP9IxPd+ovZX6uVKh1zsL8WzZFGOmK8MGXbbfZwWuGrAO2jqWHnzYeh+Rp1VirT21zNFdlv/i1fu6r19+70KJsLtGbJMYpSRE91HV/DfpiPLSjvCvBVqNTYeDN/etgVpp9JT6y81w/K/ZrwKvHGn6gCAIAgCAIAgCAIAgCAIAgMn26uJ9ln+0w1Eb34w5v4chNaHkCcx4kcq0q0HF7SOvuq2QtNHoKnWSww4r9LXx4njsZs+62zumnq6JrsTyfxHnPD4Z1PSg45KVPbeLM7ytsbHSVKllJrLkuPt4mutFNFdONP1AEB52iUMa5zjRrQXE9AKlG8DKMXKSitWY3Z2S3pbe8S3FUnj2cTeA65geLqqgsasztpundtlyWOHm388EXra27IrPdkscLA1oweJPaNzceJ6qxUio02kc/d9oqV7fGdR4vP0ZGbo/QtH5mfRyws2jLX1D16fYzQVaOdCAIDH9o7HLd1u7aLJrnF8Z4EO9KM+FSKciCqM06c8UdnY6tO32To56pYPu0fzeXa59u7JK0do/sX8WyaeTtCPgeisRrxeporRc1ppS+xbS4r21+alP3gtsj3iazTxue7KRjDWvvgjIHga6666wVtlvFM3N0O0wj0VaDSWje7l7Fg3abQOlYbNJUuiFWOoT3NA1x4EcK6jwKloVMVss1192KNOSrQ0lqufFdu/g+0vSsGhCAIAgCAIAgCAIAgCAIAgPiaJrgWvaHNIoQRUEHgQdU1PYycXjF4M87FY44mBkTAxg0a0UAqan5krxJJYIyqVZ1Zbc3i+LPdemAQBARu0sRfZLQ1vpOhkA8Sw5LGfVZasUlG005PRSXqZ1uqmaLU8HV0Rw+Tmkj4Z+SqWd/cdJf8G7PFrcy6bwv6Cb9H9xqsVuozR3R/WQ7/AEZA7o/QtH5mfRyis2jNh9Q9en2M0FWjnQgCA5byu+KeMxzMD2HgefMHUHqF5KKksGS0a9SjNTpvBlGt+7IE1gtBaPZkbi+YI+irOzcGb+l9QNLCpDHseHuLBuyANZ7QXD2Y24fmSfois3FnlX6gbWFOGHNvH2Lxdl2RWdgjhYGNHLUnm4nMnqVYjFRWCNFXr1K89uo8WdayIQgCAIAgCAIAgCAIAgCAIAgCAIAgCA/CgMi2muOa77QJ4KiPFiY4CoYT+G/kMyOoNNVRnB05YrQ7Kw2ylbqPQ1ethg1x5r15Mkr721itVhkjc1zJnBvdpVpIe0nCRpkDrTzWc6ylBreVbLdNWzWuM08YrHPfo93sde6P0LR+Zn0cvbNoyH6h69PsZoKtHOhAEAQBAEAQBAEAQBAEAQBAEAQBAEAQBAEAQBAEAQBAfL2AgggEHUHOvih6m08UV227DWKQ17HAf+m4tHwBw/JROjB7jZUr4tcFhtY9qT89TuuHZ+GyB4hxUeQTiNdKgU+KyhTUNCva7bVtTTqYZcCWWZUCAIAgCAIAgCAIAgCAIAgCAIAgCAIAgCAIAgCAIAgCAIAgCAIAgCAIAgCAIAgCAIAgCAIAgCAIAgCAIAgCAIAgCAIAgCAIAgCAIAgCAIAgCAIAgCAIAgCAID//2Q=="/>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D53BEA-D6A9-4F82-B15F-84C6869E0680}" type="datetimeFigureOut">
              <a:rPr lang="es-ES" smtClean="0"/>
              <a:pPr/>
              <a:t>11/10/2013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56F624-228A-46E6-A181-00B1BEE1EE5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53BEA-D6A9-4F82-B15F-84C6869E0680}" type="datetimeFigureOut">
              <a:rPr lang="es-ES" smtClean="0"/>
              <a:pPr/>
              <a:t>11/10/2013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6F624-228A-46E6-A181-00B1BEE1EE5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rizpa@hot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hyperlink" Target="mailto:darizpa@hotmail.com.mx"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428625" cy="6858000"/>
          </a:xfrm>
          <a:prstGeom prst="rect">
            <a:avLst/>
          </a:prstGeom>
          <a:solidFill>
            <a:schemeClr val="accent3">
              <a:lumMod val="7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2" name="11 Rectángulo"/>
          <p:cNvSpPr/>
          <p:nvPr/>
        </p:nvSpPr>
        <p:spPr>
          <a:xfrm>
            <a:off x="142875" y="0"/>
            <a:ext cx="7143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 name="14 Rectángulo"/>
          <p:cNvSpPr/>
          <p:nvPr/>
        </p:nvSpPr>
        <p:spPr>
          <a:xfrm rot="5400000">
            <a:off x="4370981" y="2084984"/>
            <a:ext cx="401243" cy="9144793"/>
          </a:xfrm>
          <a:prstGeom prst="rect">
            <a:avLst/>
          </a:prstGeom>
          <a:solidFill>
            <a:schemeClr val="accent3">
              <a:lumMod val="7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6" name="15 Rectángulo"/>
          <p:cNvSpPr/>
          <p:nvPr/>
        </p:nvSpPr>
        <p:spPr>
          <a:xfrm rot="5400000">
            <a:off x="4502447" y="2096392"/>
            <a:ext cx="66874" cy="91447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7" name="16 CuadroTexto"/>
          <p:cNvSpPr txBox="1"/>
          <p:nvPr/>
        </p:nvSpPr>
        <p:spPr>
          <a:xfrm>
            <a:off x="395536" y="4869160"/>
            <a:ext cx="8568952" cy="1938992"/>
          </a:xfrm>
          <a:prstGeom prst="rect">
            <a:avLst/>
          </a:prstGeom>
          <a:noFill/>
        </p:spPr>
        <p:txBody>
          <a:bodyPr wrap="square" rtlCol="0">
            <a:spAutoFit/>
          </a:bodyPr>
          <a:lstStyle/>
          <a:p>
            <a:r>
              <a:rPr lang="es-MX" sz="2000" b="1" cap="small" dirty="0" smtClean="0"/>
              <a:t>L.C. David Arizmendi Parra</a:t>
            </a:r>
          </a:p>
          <a:p>
            <a:endParaRPr lang="es-MX" sz="2000" b="1" cap="small" dirty="0"/>
          </a:p>
          <a:p>
            <a:r>
              <a:rPr lang="es-MX" sz="2000" b="1" dirty="0" smtClean="0"/>
              <a:t>E-mail: </a:t>
            </a:r>
            <a:r>
              <a:rPr lang="es-MX" sz="2000" b="1" dirty="0" smtClean="0">
                <a:hlinkClick r:id="rId3"/>
              </a:rPr>
              <a:t>darizpa@hotmail.com</a:t>
            </a:r>
            <a:r>
              <a:rPr lang="es-MX" sz="2000" b="1" dirty="0" smtClean="0"/>
              <a:t>  </a:t>
            </a:r>
          </a:p>
          <a:p>
            <a:pPr algn="r"/>
            <a:endParaRPr lang="es-MX" sz="2000" b="1" dirty="0"/>
          </a:p>
          <a:p>
            <a:pPr algn="r"/>
            <a:r>
              <a:rPr lang="es-MX" sz="2000" dirty="0" smtClean="0"/>
              <a:t>Xalapa, Ver. </a:t>
            </a:r>
            <a:r>
              <a:rPr lang="es-MX" sz="2000" dirty="0" smtClean="0"/>
              <a:t> Octubre de </a:t>
            </a:r>
            <a:r>
              <a:rPr lang="es-MX" sz="2000" dirty="0" smtClean="0"/>
              <a:t>2013</a:t>
            </a:r>
          </a:p>
          <a:p>
            <a:endParaRPr lang="es-ES" sz="2000" b="1" dirty="0"/>
          </a:p>
        </p:txBody>
      </p:sp>
      <p:sp>
        <p:nvSpPr>
          <p:cNvPr id="19" name="18 Rectángulo"/>
          <p:cNvSpPr/>
          <p:nvPr/>
        </p:nvSpPr>
        <p:spPr>
          <a:xfrm>
            <a:off x="2483768" y="1268760"/>
            <a:ext cx="4572000" cy="2585323"/>
          </a:xfrm>
          <a:prstGeom prst="rect">
            <a:avLst/>
          </a:prstGeom>
        </p:spPr>
        <p:txBody>
          <a:bodyPr>
            <a:spAutoFit/>
          </a:bodyPr>
          <a:lstStyle/>
          <a:p>
            <a:pPr algn="ctr">
              <a:lnSpc>
                <a:spcPct val="150000"/>
              </a:lnSpc>
            </a:pPr>
            <a:r>
              <a:rPr lang="es-ES" sz="3600" b="1" dirty="0" smtClean="0"/>
              <a:t>CURSO </a:t>
            </a:r>
          </a:p>
          <a:p>
            <a:pPr algn="ctr">
              <a:lnSpc>
                <a:spcPct val="150000"/>
              </a:lnSpc>
            </a:pPr>
            <a:r>
              <a:rPr lang="es-ES" sz="3600" b="1" dirty="0" smtClean="0"/>
              <a:t>DE ARMONIZACIÓN CONTABLE</a:t>
            </a:r>
            <a:endParaRPr lang="es-E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500034" y="543809"/>
            <a:ext cx="8501122" cy="5930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Artículo 70.-</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Los gobiernos de las entidades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federativas</a:t>
            </a:r>
            <a:r>
              <a:rPr kumimoji="0" lang="es-ES" sz="1700" b="0" i="0" u="none" strike="noStrike" cap="none" normalizeH="0" dirty="0" smtClean="0">
                <a:ln>
                  <a:noFill/>
                </a:ln>
                <a:solidFill>
                  <a:schemeClr val="tx1"/>
                </a:solidFill>
                <a:effectLst/>
                <a:latin typeface="Arial" pitchFamily="34" charset="0"/>
                <a:ea typeface="Times New Roman" pitchFamily="18" charset="0"/>
                <a:cs typeface="Times New Roman" pitchFamily="18" charset="0"/>
              </a:rPr>
              <a:t> y</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de los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municipios,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deberán observar lo siguiente para la integración de la información financiera relativa a los recursos federales transferidos:</a:t>
            </a:r>
          </a:p>
          <a:p>
            <a:pPr marL="0" marR="0" lvl="0" indent="182563" algn="just" defTabSz="914400" rtl="0" eaLnBrk="1" fontAlgn="base" latinLnBrk="0" hangingPunct="1">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182563" algn="just" defTabSz="914400" rtl="0" eaLnBrk="0" fontAlgn="base" latinLnBrk="0" hangingPunct="0">
              <a:lnSpc>
                <a:spcPct val="150000"/>
              </a:lnSpc>
              <a:spcBef>
                <a:spcPct val="0"/>
              </a:spcBef>
              <a:spcAft>
                <a:spcPct val="0"/>
              </a:spcAft>
              <a:buClrTx/>
              <a:buSzTx/>
              <a:buFontTx/>
              <a:buAutoNum type="romanUcPeriod"/>
              <a:tabLst/>
            </a:pP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Mantener registros específicos de cada fondo, programa o convenio debidamente actualizados, identificados y controlados, así como la documentación original que justifique y compruebe el gasto incurrido. Dicha documentación se presentará a los órganos competentes de control y fiscalización que la soliciten;</a:t>
            </a: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II.</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Cancelar la documentación comprobatoria del egreso con la leyenda "Operado" o como se establezca en las disposiciones locales, identificándose con el nombre del fondo de aportaciones, programa o convenio respectivo;</a:t>
            </a: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III.</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Realizar en términos de la normativa que emita el consejo, el registro contable, presupuestario y patrimonial de las operaciones realizadas con los recursos federales conforme a los momentos contables y clasificaciones de programas y fuentes de financiamiento;</a:t>
            </a:r>
            <a:endParaRPr kumimoji="0" lang="es-ES" sz="17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642910" y="1253456"/>
            <a:ext cx="8028384" cy="37805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71.-</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 términos de lo dispuesto en los artículos 79, 85, 107 y 110 de la Ley Federal de Presupuesto y Responsabilidad Hacendaria; 48 y 49, fracción V, de la Ley de Coordinación Fiscal, y 56 de esta Ley, las entidades federativas, los municipios y las demarcaciones territoriales del Distrito Federal, deberán informar de forma pormenorizada sobre el avance físico de las obras y acciones respectivas y, en su caso, la diferencia entre el monto de los recursos transferidos y aquéllos erogados, así como los resultados de las evaluaciones que se hayan realizado.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323528" y="571762"/>
            <a:ext cx="8572560"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75.-</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Los municipios enviarán a las entidades federativas información sobre la aplicación de los recursos del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FISM,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las obras y acciones establecidas en la Ley de Coordinación Fiscal que beneficien directamente a la población en rezago social y pobreza extrema para que por su conducto se incluya en los informes trimestrales a que se refieren los artículos 48 de la Ley de Coordinación Fiscal y 46 y 47 de esta Ley.</a:t>
            </a: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SEDESOL Federal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remitirá trimestralmente a la Cámara de Diputados del Congreso de la Unión, la información que reciba correspondiente al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FIMS,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misma que estará disponible en su página de Internet, debiendo actualizarla con la misma periodicidad.</a:t>
            </a: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76.-</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Los municipios</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previo convenio de colaboración administrativa, difundirán en Internet la información relativa al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FORTAMUN-DF, </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especificando cada uno de los destinos señalados para dicho Fondo en la Ley de Coordinación Fiscal.</a:t>
            </a: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395536" y="467961"/>
            <a:ext cx="856895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78.-</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Las entidades federativas y los municipios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publicarán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incluirán en los informes trimestrales a que se refieren los artículos 48 de la Ley de Coordinación Fiscal y 46 y 47 de esta Ley, la información relativa a las características de las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obligaciones,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especificando lo siguiente:</a:t>
            </a: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Tipo de obligación;</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II.</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Fin, destino y objeto;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III.</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Acreedor, proveedor o contratista;</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IV.</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Importe total;</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Importe y porcentaje del total que se paga o garantiza con los recursos de dichos fondos;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Plazo;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VII.</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Tasa a la que, en su caso, esté sujeta, y</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VIII.</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Por cuanto hace a las obligaciones previstas en el artículo 47, fracción II de la Ley de Coordinación Fiscal, los estados y los municipios, además deberán especificar lo siguiente:</a:t>
            </a: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 el caso de amortizaciones: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928670"/>
            <a:ext cx="8496944" cy="5062924"/>
          </a:xfrm>
          <a:prstGeom prst="rect">
            <a:avLst/>
          </a:prstGeom>
        </p:spPr>
        <p:txBody>
          <a:bodyPr wrap="square">
            <a:spAutoFit/>
          </a:bodyPr>
          <a:lstStyle/>
          <a:p>
            <a:pPr lvl="0" indent="182563" algn="just" eaLnBrk="0" fontAlgn="base" hangingPunct="0">
              <a:spcBef>
                <a:spcPct val="0"/>
              </a:spcBef>
              <a:spcAft>
                <a:spcPct val="0"/>
              </a:spcAft>
              <a:buAutoNum type="arabicPeriod"/>
            </a:pPr>
            <a:r>
              <a:rPr lang="es-ES" sz="1700" dirty="0" smtClean="0">
                <a:latin typeface="Arial" pitchFamily="34" charset="0"/>
                <a:ea typeface="Times New Roman" pitchFamily="18" charset="0"/>
                <a:cs typeface="Arial" pitchFamily="34" charset="0"/>
              </a:rPr>
              <a:t>La reducción del saldo de su deuda pública bruta total con motivo de cada una de las amortizaciones a que se refiere este artículo, con relación al registrado al 31 de diciembre del ejercicio fiscal anterior;</a:t>
            </a:r>
          </a:p>
          <a:p>
            <a:pPr lvl="0" indent="182563" algn="just" eaLnBrk="0" fontAlgn="base" hangingPunct="0">
              <a:spcBef>
                <a:spcPct val="0"/>
              </a:spcBef>
              <a:spcAft>
                <a:spcPct val="0"/>
              </a:spcAft>
              <a:buAutoNum type="arabicPeriod"/>
            </a:pPr>
            <a:endParaRPr lang="es-ES" sz="1700" dirty="0" smtClean="0">
              <a:latin typeface="Arial" pitchFamily="34" charset="0"/>
              <a:cs typeface="Arial" pitchFamily="34" charset="0"/>
            </a:endParaRPr>
          </a:p>
          <a:p>
            <a:pPr lvl="0" indent="182563" algn="just" eaLnBrk="0" fontAlgn="base" hangingPunct="0">
              <a:spcBef>
                <a:spcPct val="0"/>
              </a:spcBef>
              <a:spcAft>
                <a:spcPct val="0"/>
              </a:spcAft>
            </a:pPr>
            <a:r>
              <a:rPr lang="es-ES" sz="1700" b="1" dirty="0" smtClean="0">
                <a:latin typeface="Arial" pitchFamily="34" charset="0"/>
                <a:ea typeface="Times New Roman" pitchFamily="18" charset="0"/>
                <a:cs typeface="Arial" pitchFamily="34" charset="0"/>
              </a:rPr>
              <a:t>2.</a:t>
            </a:r>
            <a:r>
              <a:rPr lang="es-ES" sz="1700" dirty="0" smtClean="0">
                <a:latin typeface="Arial" pitchFamily="34" charset="0"/>
                <a:ea typeface="Times New Roman" pitchFamily="18" charset="0"/>
                <a:cs typeface="Arial" pitchFamily="34" charset="0"/>
              </a:rPr>
              <a:t> Un comparativo de la relación deuda pública bruta total a producto interno bruto del estado entre el 31 de diciembre del ejercicio fiscal anterior y la fecha de la amortización, y</a:t>
            </a:r>
          </a:p>
          <a:p>
            <a:pPr lvl="0" indent="182563" algn="just" eaLnBrk="0" fontAlgn="base" hangingPunct="0">
              <a:spcBef>
                <a:spcPct val="0"/>
              </a:spcBef>
              <a:spcAft>
                <a:spcPct val="0"/>
              </a:spcAft>
            </a:pPr>
            <a:endParaRPr lang="es-ES" sz="1700" dirty="0" smtClean="0">
              <a:latin typeface="Arial" pitchFamily="34" charset="0"/>
              <a:cs typeface="Arial" pitchFamily="34" charset="0"/>
            </a:endParaRPr>
          </a:p>
          <a:p>
            <a:pPr lvl="0" indent="182563" algn="just" eaLnBrk="0" fontAlgn="base" hangingPunct="0">
              <a:spcBef>
                <a:spcPct val="0"/>
              </a:spcBef>
              <a:spcAft>
                <a:spcPct val="0"/>
              </a:spcAft>
            </a:pPr>
            <a:r>
              <a:rPr lang="es-ES" sz="1700" b="1" dirty="0" smtClean="0">
                <a:latin typeface="Arial" pitchFamily="34" charset="0"/>
                <a:ea typeface="Times New Roman" pitchFamily="18" charset="0"/>
                <a:cs typeface="Arial" pitchFamily="34" charset="0"/>
              </a:rPr>
              <a:t>3.</a:t>
            </a:r>
            <a:r>
              <a:rPr lang="es-ES" sz="1700" dirty="0" smtClean="0">
                <a:latin typeface="Arial" pitchFamily="34" charset="0"/>
                <a:ea typeface="Times New Roman" pitchFamily="18" charset="0"/>
                <a:cs typeface="Arial" pitchFamily="34" charset="0"/>
              </a:rPr>
              <a:t> Un comparativo de la relación deuda pública bruta total a ingresos propios del estado o municipio, según corresponda, entre el 31 de diciembre del ejercicio fiscal anterior y la fecha de la amortización, y</a:t>
            </a:r>
          </a:p>
          <a:p>
            <a:pPr lvl="0" indent="182563" algn="just" eaLnBrk="0" fontAlgn="base" hangingPunct="0">
              <a:spcBef>
                <a:spcPct val="0"/>
              </a:spcBef>
              <a:spcAft>
                <a:spcPct val="0"/>
              </a:spcAft>
            </a:pPr>
            <a:endParaRPr lang="es-ES" sz="1700" dirty="0" smtClean="0">
              <a:latin typeface="Arial" pitchFamily="34" charset="0"/>
              <a:cs typeface="Arial" pitchFamily="34" charset="0"/>
            </a:endParaRPr>
          </a:p>
          <a:p>
            <a:pPr lvl="0" indent="182563" algn="just" eaLnBrk="0" fontAlgn="base" hangingPunct="0">
              <a:spcBef>
                <a:spcPct val="0"/>
              </a:spcBef>
              <a:spcAft>
                <a:spcPct val="0"/>
              </a:spcAft>
            </a:pPr>
            <a:r>
              <a:rPr lang="es-ES" sz="1700" b="1" dirty="0" smtClean="0">
                <a:latin typeface="Arial" pitchFamily="34" charset="0"/>
                <a:ea typeface="Times New Roman" pitchFamily="18" charset="0"/>
                <a:cs typeface="Arial" pitchFamily="34" charset="0"/>
              </a:rPr>
              <a:t>b)</a:t>
            </a:r>
            <a:r>
              <a:rPr lang="es-ES" sz="1700" dirty="0" smtClean="0">
                <a:latin typeface="Arial" pitchFamily="34" charset="0"/>
                <a:ea typeface="Times New Roman" pitchFamily="18" charset="0"/>
                <a:cs typeface="Arial" pitchFamily="34" charset="0"/>
              </a:rPr>
              <a:t> El tipo de operación de saneamiento financiero que, en su caso, hayan realizado, incluyendo la relativa a la fracción III del artículo 47 de la Ley de Coordinación Fiscal.</a:t>
            </a:r>
          </a:p>
          <a:p>
            <a:pPr lvl="0" indent="182563" algn="just" eaLnBrk="0" fontAlgn="base" hangingPunct="0">
              <a:spcBef>
                <a:spcPct val="0"/>
              </a:spcBef>
              <a:spcAft>
                <a:spcPct val="0"/>
              </a:spcAft>
            </a:pPr>
            <a:endParaRPr lang="es-ES" sz="1700" dirty="0" smtClean="0">
              <a:latin typeface="Arial" pitchFamily="34" charset="0"/>
              <a:cs typeface="Arial" pitchFamily="34" charset="0"/>
            </a:endParaRPr>
          </a:p>
          <a:p>
            <a:pPr lvl="0" indent="182563" algn="just" eaLnBrk="0" fontAlgn="base" hangingPunct="0">
              <a:spcBef>
                <a:spcPct val="0"/>
              </a:spcBef>
              <a:spcAft>
                <a:spcPct val="0"/>
              </a:spcAft>
            </a:pPr>
            <a:r>
              <a:rPr lang="es-ES" sz="1700" dirty="0" smtClean="0">
                <a:latin typeface="Arial" pitchFamily="34" charset="0"/>
                <a:ea typeface="Times New Roman" pitchFamily="18" charset="0"/>
                <a:cs typeface="Arial" pitchFamily="34" charset="0"/>
              </a:rPr>
              <a:t>Los datos de producto interno bruto y los ingresos propios de los estados y municipios mencionados en la fracción anterior, que se utilicen como referencia, deberán ser los más recientes a la fecha del informe, que hayan emitido el Instituto Nacional de Estadística y Geografía o la Secretaría de Hacienda.</a:t>
            </a:r>
            <a:endParaRPr lang="es-ES" sz="17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357158" y="941096"/>
            <a:ext cx="864399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CAPÍTULO V</a:t>
            </a:r>
            <a:endParaRPr kumimoji="0" lang="es-ES" sz="1700" b="0" i="0" u="none" strike="noStrike" cap="none" normalizeH="0" baseline="0" dirty="0" smtClean="0">
              <a:ln>
                <a:noFill/>
              </a:ln>
              <a:solidFill>
                <a:schemeClr val="tx1"/>
              </a:solidFill>
              <a:effectLst/>
              <a:latin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De la Información Financiera Relativa a la Evaluación y Rendición de Cuentas</a:t>
            </a:r>
            <a:endParaRPr kumimoji="0" lang="es-ES" sz="1700" b="0" i="0" u="none" strike="noStrike" cap="none" normalizeH="0" baseline="0" dirty="0" smtClean="0">
              <a:ln>
                <a:noFill/>
              </a:ln>
              <a:solidFill>
                <a:schemeClr val="tx1"/>
              </a:solidFill>
              <a:effectLst/>
              <a:latin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Artículo 79.-</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Los entes públicos deberán publicar en sus páginas de Internet a más tardar el último día hábil de abril su programa anual de evaluaciones, así como las metodologías e indicadores de desempeño.</a:t>
            </a: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Los entes públicos deberán publicar a más tardar a los 30 días posteriores a la conclusión de las evaluaciones, los resultados de las mismas e informar sobre las personas que realizaron dichas evaluaciones.</a:t>
            </a: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357158" y="253245"/>
            <a:ext cx="8532440" cy="67149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81.-</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información respecto al ejercicio y destino del gasto federalizado, así como respecto al reintegro de los recursos federales no devengados por las entidades federativas, municipios y demarcaciones territoriales del Distrito Federal, para efectos de los informes trimestrales y la cuenta pública, deberá presentarse en los formatos aprobados por el consejo.</a:t>
            </a: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82.-</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Auditoría Superior de la Federación y los órganos de fiscalización superior locales serán responsables de vigilar la calidad de la información que proporcionen las entidades federativas, municipios y demarcaciones territoriales del Distrito Federal, respecto al ejercicio y destino de los recursos públicos federales que por cualquier concepto les hayan sido ministrados.</a:t>
            </a: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83.-</a:t>
            </a:r>
            <a:r>
              <a:rPr kumimoji="0" lang="es-E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Auditoría Superior de la Federación deberá difundir la información de su programa anual de auditorías, relativa a las auditorías que serán realizadas respecto del gasto público federal transferido a las entidades federativas, municipios y demarcaciones territoriales del Distrito Federal.</a:t>
            </a: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7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67544" y="1196752"/>
          <a:ext cx="8496944" cy="5413872"/>
        </p:xfrm>
        <a:graphic>
          <a:graphicData uri="http://schemas.openxmlformats.org/drawingml/2006/table">
            <a:tbl>
              <a:tblPr>
                <a:tableStyleId>{F5AB1C69-6EDB-4FF4-983F-18BD219EF322}</a:tableStyleId>
              </a:tblPr>
              <a:tblGrid>
                <a:gridCol w="8496944"/>
              </a:tblGrid>
              <a:tr h="218722">
                <a:tc>
                  <a:txBody>
                    <a:bodyPr/>
                    <a:lstStyle/>
                    <a:p>
                      <a:pPr marL="361950" indent="-361950" algn="just">
                        <a:buFontTx/>
                        <a:buBlip>
                          <a:blip r:embed="rId2"/>
                        </a:buBlip>
                      </a:pPr>
                      <a:r>
                        <a:rPr lang="es-MX" sz="1600" u="none" strike="noStrike" dirty="0"/>
                        <a:t>Norma para establecer la estructura de la información que las entidades federativas deberán presentar relativa a las aportaciones federales en materia de salud y los formatos de presentación</a:t>
                      </a:r>
                      <a:r>
                        <a:rPr lang="es-MX" sz="1600" u="none" strike="noStrike" dirty="0" smtClean="0"/>
                        <a:t>.</a:t>
                      </a:r>
                    </a:p>
                    <a:p>
                      <a:pPr algn="just">
                        <a:buFontTx/>
                        <a:buBlip>
                          <a:blip r:embed="rId2"/>
                        </a:buBlip>
                      </a:pPr>
                      <a:endParaRPr lang="es-MX" sz="1600" i="0" u="none" strike="noStrike" dirty="0">
                        <a:solidFill>
                          <a:schemeClr val="tx1"/>
                        </a:solidFill>
                        <a:latin typeface="Arial" pitchFamily="34" charset="0"/>
                        <a:cs typeface="Arial" pitchFamily="34" charset="0"/>
                      </a:endParaRPr>
                    </a:p>
                  </a:txBody>
                  <a:tcPr marL="7056" marR="7056" marT="3528" marB="3528"/>
                </a:tc>
              </a:tr>
              <a:tr h="239889">
                <a:tc>
                  <a:txBody>
                    <a:bodyPr/>
                    <a:lstStyle/>
                    <a:p>
                      <a:pPr marL="361950" indent="-361950" algn="just">
                        <a:buFontTx/>
                        <a:buBlip>
                          <a:blip r:embed="rId2"/>
                        </a:buBlip>
                      </a:pPr>
                      <a:r>
                        <a:rPr lang="es-MX" sz="1600" u="none" strike="noStrike" dirty="0"/>
                        <a:t>Norma para establecer la estructura de información del formato de aplicación de recursos del Fondo de Aportaciones para el Fortalecimiento de los Municipios y de las Demarcaciones Territoriales del Distrito Federal (FORTAMUN</a:t>
                      </a:r>
                      <a:r>
                        <a:rPr lang="es-MX" sz="1600" u="none" strike="noStrike" dirty="0" smtClean="0"/>
                        <a:t>).</a:t>
                      </a:r>
                    </a:p>
                    <a:p>
                      <a:pPr algn="just">
                        <a:buFontTx/>
                        <a:buBlip>
                          <a:blip r:embed="rId2"/>
                        </a:buBlip>
                      </a:pPr>
                      <a:endParaRPr lang="es-MX" sz="1600" i="0" u="none" strike="noStrike" dirty="0">
                        <a:solidFill>
                          <a:schemeClr val="tx1"/>
                        </a:solidFill>
                        <a:latin typeface="Arial" pitchFamily="34" charset="0"/>
                        <a:cs typeface="Arial" pitchFamily="34" charset="0"/>
                      </a:endParaRPr>
                    </a:p>
                  </a:txBody>
                  <a:tcPr marL="7056" marR="7056" marT="3528" marB="3528"/>
                </a:tc>
              </a:tr>
              <a:tr h="134056">
                <a:tc>
                  <a:txBody>
                    <a:bodyPr/>
                    <a:lstStyle/>
                    <a:p>
                      <a:pPr marL="361950" indent="-361950" algn="just">
                        <a:buFontTx/>
                        <a:buBlip>
                          <a:blip r:embed="rId2"/>
                        </a:buBlip>
                      </a:pPr>
                      <a:r>
                        <a:rPr lang="es-MX" sz="1600" u="none" strike="noStrike" dirty="0"/>
                        <a:t>Normas y modelo de estructura de información relativa a los Fondos de Ayuda Federal para la Seguridad Pública</a:t>
                      </a:r>
                      <a:r>
                        <a:rPr lang="es-MX" sz="1600" u="none" strike="noStrike" dirty="0" smtClean="0"/>
                        <a:t>.</a:t>
                      </a:r>
                    </a:p>
                    <a:p>
                      <a:pPr algn="just">
                        <a:buFontTx/>
                        <a:buBlip>
                          <a:blip r:embed="rId2"/>
                        </a:buBlip>
                      </a:pPr>
                      <a:endParaRPr lang="es-MX" sz="1600" i="0" u="none" strike="noStrike" dirty="0">
                        <a:solidFill>
                          <a:schemeClr val="tx1"/>
                        </a:solidFill>
                        <a:latin typeface="Arial" pitchFamily="34" charset="0"/>
                        <a:cs typeface="Arial" pitchFamily="34" charset="0"/>
                      </a:endParaRPr>
                    </a:p>
                  </a:txBody>
                  <a:tcPr marL="7056" marR="7056" marT="3528" marB="3528"/>
                </a:tc>
              </a:tr>
              <a:tr h="134056">
                <a:tc>
                  <a:txBody>
                    <a:bodyPr/>
                    <a:lstStyle/>
                    <a:p>
                      <a:pPr marL="361950" indent="-361950" algn="just">
                        <a:buFontTx/>
                        <a:buBlip>
                          <a:blip r:embed="rId2"/>
                        </a:buBlip>
                      </a:pPr>
                      <a:r>
                        <a:rPr lang="es-MX" sz="1600" u="none" strike="noStrike" dirty="0"/>
                        <a:t>Norma para establecer la estructura de los formatos de información de obligaciones pagadas o garantizadas con fondos federales</a:t>
                      </a:r>
                      <a:r>
                        <a:rPr lang="es-MX" sz="1600" u="none" strike="noStrike" dirty="0" smtClean="0"/>
                        <a:t>.</a:t>
                      </a:r>
                    </a:p>
                    <a:p>
                      <a:pPr algn="just">
                        <a:buFontTx/>
                        <a:buBlip>
                          <a:blip r:embed="rId2"/>
                        </a:buBlip>
                      </a:pPr>
                      <a:endParaRPr lang="es-MX" sz="1600" i="0" u="none" strike="noStrike" dirty="0">
                        <a:solidFill>
                          <a:schemeClr val="tx1"/>
                        </a:solidFill>
                        <a:latin typeface="Arial" pitchFamily="34" charset="0"/>
                        <a:cs typeface="Arial" pitchFamily="34" charset="0"/>
                      </a:endParaRPr>
                    </a:p>
                  </a:txBody>
                  <a:tcPr marL="7056" marR="7056" marT="3528" marB="3528"/>
                </a:tc>
              </a:tr>
              <a:tr h="134056">
                <a:tc>
                  <a:txBody>
                    <a:bodyPr/>
                    <a:lstStyle/>
                    <a:p>
                      <a:pPr marL="361950" indent="-361950" algn="just">
                        <a:buFontTx/>
                        <a:buBlip>
                          <a:blip r:embed="rId2"/>
                        </a:buBlip>
                      </a:pPr>
                      <a:r>
                        <a:rPr lang="es-MX" sz="1600" u="none" strike="noStrike" dirty="0"/>
                        <a:t>Normas para establecer la estructura de información del formato del ejercicio y destino de gasto federalizado y reintegros</a:t>
                      </a:r>
                      <a:r>
                        <a:rPr lang="es-MX" sz="1600" u="none" strike="noStrike" dirty="0" smtClean="0"/>
                        <a:t>.</a:t>
                      </a:r>
                    </a:p>
                    <a:p>
                      <a:pPr algn="just">
                        <a:buFontTx/>
                        <a:buBlip>
                          <a:blip r:embed="rId2"/>
                        </a:buBlip>
                      </a:pPr>
                      <a:endParaRPr lang="es-MX" sz="1600" i="0" u="none" strike="noStrike" dirty="0">
                        <a:solidFill>
                          <a:schemeClr val="tx1"/>
                        </a:solidFill>
                        <a:latin typeface="Arial" pitchFamily="34" charset="0"/>
                        <a:cs typeface="Arial" pitchFamily="34" charset="0"/>
                      </a:endParaRPr>
                    </a:p>
                  </a:txBody>
                  <a:tcPr marL="7056" marR="7056" marT="3528" marB="3528"/>
                </a:tc>
              </a:tr>
              <a:tr h="282222">
                <a:tc>
                  <a:txBody>
                    <a:bodyPr/>
                    <a:lstStyle/>
                    <a:p>
                      <a:pPr marL="361950" indent="-361950" algn="just">
                        <a:buFontTx/>
                        <a:buBlip>
                          <a:blip r:embed="rId2"/>
                        </a:buBlip>
                      </a:pPr>
                      <a:r>
                        <a:rPr lang="es-MX" sz="1600" u="none" strike="noStrike" dirty="0"/>
                        <a:t>Norma para establecer la estructura de la información que las entidades federativas deberán presentar respecto a las aportaciones federales de los fondos de Aportaciones para la Educación Básica y Normal y de Aportaciones para la Educación </a:t>
                      </a:r>
                      <a:r>
                        <a:rPr lang="es-MX" sz="1600" u="none" strike="noStrike" dirty="0" smtClean="0"/>
                        <a:t>.</a:t>
                      </a:r>
                    </a:p>
                    <a:p>
                      <a:pPr marL="361950" indent="-361950" algn="just">
                        <a:buFontTx/>
                        <a:buBlip>
                          <a:blip r:embed="rId2"/>
                        </a:buBlip>
                      </a:pPr>
                      <a:endParaRPr lang="es-MX" sz="1600" i="0" u="none" strike="noStrike" dirty="0">
                        <a:solidFill>
                          <a:schemeClr val="tx1"/>
                        </a:solidFill>
                        <a:latin typeface="Arial" pitchFamily="34" charset="0"/>
                        <a:cs typeface="Arial" pitchFamily="34" charset="0"/>
                      </a:endParaRPr>
                    </a:p>
                  </a:txBody>
                  <a:tcPr marL="7056" marR="7056" marT="3528" marB="3528"/>
                </a:tc>
              </a:tr>
              <a:tr h="155222">
                <a:tc>
                  <a:txBody>
                    <a:bodyPr/>
                    <a:lstStyle/>
                    <a:p>
                      <a:pPr marL="361950" indent="-361950" algn="just">
                        <a:buFontTx/>
                        <a:buBlip>
                          <a:blip r:embed="rId2"/>
                        </a:buBlip>
                      </a:pPr>
                      <a:r>
                        <a:rPr lang="es-MX" sz="1600" u="none" strike="noStrike" dirty="0"/>
                        <a:t>Norma para establecer el formato para la difusión de los resultados de las evaluaciones de los recursos federales ministrados a las entidades federativas.</a:t>
                      </a:r>
                      <a:endParaRPr lang="es-MX" sz="1600" i="0" u="none" strike="noStrike" dirty="0">
                        <a:solidFill>
                          <a:schemeClr val="tx1"/>
                        </a:solidFill>
                        <a:latin typeface="Arial" pitchFamily="34" charset="0"/>
                        <a:cs typeface="Arial" pitchFamily="34" charset="0"/>
                      </a:endParaRPr>
                    </a:p>
                  </a:txBody>
                  <a:tcPr marL="7056" marR="7056" marT="3528" marB="3528"/>
                </a:tc>
              </a:tr>
            </a:tbl>
          </a:graphicData>
        </a:graphic>
      </p:graphicFrame>
      <p:sp>
        <p:nvSpPr>
          <p:cNvPr id="27" name="26 CuadroTexto"/>
          <p:cNvSpPr txBox="1"/>
          <p:nvPr/>
        </p:nvSpPr>
        <p:spPr>
          <a:xfrm>
            <a:off x="395536" y="404664"/>
            <a:ext cx="5328592" cy="369332"/>
          </a:xfrm>
          <a:prstGeom prst="rect">
            <a:avLst/>
          </a:prstGeom>
          <a:solidFill>
            <a:schemeClr val="accent3">
              <a:lumMod val="50000"/>
              <a:alpha val="75000"/>
            </a:schemeClr>
          </a:solidFill>
        </p:spPr>
        <p:txBody>
          <a:bodyPr wrap="square" rtlCol="0">
            <a:spAutoFit/>
          </a:bodyPr>
          <a:lstStyle/>
          <a:p>
            <a:r>
              <a:rPr lang="es-MX" b="1" cap="small" dirty="0" smtClean="0">
                <a:solidFill>
                  <a:schemeClr val="bg1"/>
                </a:solidFill>
                <a:latin typeface="Arial" pitchFamily="34" charset="0"/>
                <a:cs typeface="Arial" pitchFamily="34" charset="0"/>
              </a:rPr>
              <a:t>Ley General de Contabilidad Gubernamental</a:t>
            </a:r>
            <a:endParaRPr lang="es-ES" b="1" cap="small" dirty="0">
              <a:solidFill>
                <a:schemeClr val="bg1"/>
              </a:solidFill>
              <a:latin typeface="Arial" pitchFamily="34" charset="0"/>
              <a:cs typeface="Arial" pitchFamily="34" charset="0"/>
            </a:endParaRPr>
          </a:p>
        </p:txBody>
      </p:sp>
      <p:sp>
        <p:nvSpPr>
          <p:cNvPr id="4" name="3 CuadroTexto"/>
          <p:cNvSpPr txBox="1"/>
          <p:nvPr/>
        </p:nvSpPr>
        <p:spPr>
          <a:xfrm>
            <a:off x="611560" y="836712"/>
            <a:ext cx="3240360" cy="307777"/>
          </a:xfrm>
          <a:prstGeom prst="rect">
            <a:avLst/>
          </a:prstGeom>
          <a:noFill/>
        </p:spPr>
        <p:txBody>
          <a:bodyPr wrap="square" rtlCol="0">
            <a:spAutoFit/>
          </a:bodyPr>
          <a:lstStyle/>
          <a:p>
            <a:r>
              <a:rPr lang="es-MX" sz="1400" b="1" i="1" dirty="0" smtClean="0">
                <a:latin typeface="Arial" pitchFamily="34" charset="0"/>
                <a:cs typeface="Arial" pitchFamily="34" charset="0"/>
              </a:rPr>
              <a:t>Información a incluirse en internet</a:t>
            </a:r>
            <a:endParaRPr lang="es-ES" sz="14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95536" y="1412776"/>
          <a:ext cx="8280920" cy="2146940"/>
        </p:xfrm>
        <a:graphic>
          <a:graphicData uri="http://schemas.openxmlformats.org/drawingml/2006/table">
            <a:tbl>
              <a:tblPr/>
              <a:tblGrid>
                <a:gridCol w="6808692"/>
                <a:gridCol w="1472228"/>
              </a:tblGrid>
              <a:tr h="750972">
                <a:tc gridSpan="2">
                  <a:txBody>
                    <a:bodyPr/>
                    <a:lstStyle/>
                    <a:p>
                      <a:pPr indent="182880" algn="ctr">
                        <a:lnSpc>
                          <a:spcPct val="150000"/>
                        </a:lnSpc>
                        <a:spcAft>
                          <a:spcPts val="0"/>
                        </a:spcAft>
                      </a:pPr>
                      <a:r>
                        <a:rPr lang="es-ES" sz="1200" b="1" dirty="0">
                          <a:latin typeface="Arial"/>
                          <a:ea typeface="Times New Roman"/>
                          <a:cs typeface="Times New Roman"/>
                        </a:rPr>
                        <a:t>Municipio de XXXX</a:t>
                      </a:r>
                    </a:p>
                    <a:p>
                      <a:pPr indent="182880" algn="ctr">
                        <a:lnSpc>
                          <a:spcPct val="150000"/>
                        </a:lnSpc>
                        <a:spcAft>
                          <a:spcPts val="0"/>
                        </a:spcAft>
                      </a:pPr>
                      <a:r>
                        <a:rPr lang="es-ES" sz="1200" b="1" dirty="0">
                          <a:latin typeface="Arial"/>
                          <a:ea typeface="Times New Roman"/>
                          <a:cs typeface="Times New Roman"/>
                        </a:rPr>
                        <a:t>Formato de información de aplicación de recursos del FORTAMUN</a:t>
                      </a:r>
                    </a:p>
                    <a:p>
                      <a:pPr indent="182880" algn="ctr">
                        <a:lnSpc>
                          <a:spcPct val="150000"/>
                        </a:lnSpc>
                        <a:spcAft>
                          <a:spcPts val="0"/>
                        </a:spcAft>
                      </a:pPr>
                      <a:r>
                        <a:rPr lang="es-ES" sz="1200" b="1" dirty="0">
                          <a:latin typeface="Arial"/>
                          <a:ea typeface="Times New Roman"/>
                          <a:cs typeface="Times New Roman"/>
                        </a:rPr>
                        <a:t>Período (trimestral)</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es-ES"/>
                    </a:p>
                  </a:txBody>
                  <a:tcPr/>
                </a:tc>
              </a:tr>
              <a:tr h="489912">
                <a:tc>
                  <a:txBody>
                    <a:bodyPr/>
                    <a:lstStyle/>
                    <a:p>
                      <a:pPr indent="182880" algn="ctr">
                        <a:lnSpc>
                          <a:spcPct val="150000"/>
                        </a:lnSpc>
                        <a:spcAft>
                          <a:spcPts val="0"/>
                        </a:spcAft>
                      </a:pPr>
                      <a:r>
                        <a:rPr lang="es-ES" sz="1200" dirty="0">
                          <a:solidFill>
                            <a:srgbClr val="000000"/>
                          </a:solidFill>
                          <a:latin typeface="Arial"/>
                          <a:ea typeface="Times New Roman"/>
                          <a:cs typeface="Times New Roman"/>
                        </a:rPr>
                        <a:t>Destino de las Aportaciones</a:t>
                      </a:r>
                      <a:endParaRPr lang="es-ES" sz="1200" dirty="0">
                        <a:latin typeface="Arial"/>
                        <a:ea typeface="Times New Roman"/>
                        <a:cs typeface="Times New Roman"/>
                      </a:endParaRPr>
                    </a:p>
                    <a:p>
                      <a:pPr indent="182880" algn="ctr">
                        <a:lnSpc>
                          <a:spcPct val="150000"/>
                        </a:lnSpc>
                        <a:spcAft>
                          <a:spcPts val="0"/>
                        </a:spcAft>
                      </a:pPr>
                      <a:r>
                        <a:rPr lang="es-ES" sz="1200" dirty="0">
                          <a:solidFill>
                            <a:srgbClr val="000000"/>
                          </a:solidFill>
                          <a:latin typeface="Arial"/>
                          <a:ea typeface="Times New Roman"/>
                          <a:cs typeface="Times New Roman"/>
                        </a:rPr>
                        <a:t>(rubro específico en que se aplica)</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ct val="100000"/>
                        </a:lnSpc>
                        <a:spcAft>
                          <a:spcPts val="0"/>
                        </a:spcAft>
                      </a:pPr>
                      <a:r>
                        <a:rPr lang="es-ES" sz="1200" dirty="0">
                          <a:solidFill>
                            <a:srgbClr val="000000"/>
                          </a:solidFill>
                          <a:latin typeface="Arial"/>
                          <a:ea typeface="Times New Roman"/>
                          <a:cs typeface="Times New Roman"/>
                        </a:rPr>
                        <a:t>Monto Pagado</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835">
                <a:tc>
                  <a:txBody>
                    <a:bodyPr/>
                    <a:lstStyle/>
                    <a:p>
                      <a:pPr indent="182880" algn="just">
                        <a:lnSpc>
                          <a:spcPct val="100000"/>
                        </a:lnSpc>
                        <a:spcAft>
                          <a:spcPts val="0"/>
                        </a:spcAft>
                      </a:pPr>
                      <a:endParaRPr lang="es-ES" sz="1200" dirty="0">
                        <a:solidFill>
                          <a:srgbClr val="000000"/>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ct val="100000"/>
                        </a:lnSpc>
                        <a:spcAft>
                          <a:spcPts val="0"/>
                        </a:spcAft>
                      </a:pPr>
                      <a:endParaRPr lang="es-ES" sz="1200" dirty="0">
                        <a:solidFill>
                          <a:srgbClr val="000000"/>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835">
                <a:tc>
                  <a:txBody>
                    <a:bodyPr/>
                    <a:lstStyle/>
                    <a:p>
                      <a:pPr indent="182880" algn="just">
                        <a:lnSpc>
                          <a:spcPct val="100000"/>
                        </a:lnSpc>
                        <a:spcAft>
                          <a:spcPts val="0"/>
                        </a:spcAft>
                      </a:pPr>
                      <a:endParaRPr lang="es-ES" sz="1200">
                        <a:solidFill>
                          <a:srgbClr val="000000"/>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ct val="100000"/>
                        </a:lnSpc>
                        <a:spcAft>
                          <a:spcPts val="0"/>
                        </a:spcAft>
                      </a:pPr>
                      <a:endParaRPr lang="es-ES" sz="1200" dirty="0">
                        <a:solidFill>
                          <a:srgbClr val="000000"/>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835">
                <a:tc>
                  <a:txBody>
                    <a:bodyPr/>
                    <a:lstStyle/>
                    <a:p>
                      <a:pPr indent="182880" algn="just">
                        <a:lnSpc>
                          <a:spcPts val="1080"/>
                        </a:lnSpc>
                        <a:spcAft>
                          <a:spcPts val="220"/>
                        </a:spcAft>
                      </a:pPr>
                      <a:endParaRPr lang="es-ES" sz="1200">
                        <a:solidFill>
                          <a:srgbClr val="000000"/>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220"/>
                        </a:spcAft>
                      </a:pPr>
                      <a:endParaRPr lang="es-ES" sz="1200">
                        <a:solidFill>
                          <a:srgbClr val="000000"/>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835">
                <a:tc>
                  <a:txBody>
                    <a:bodyPr/>
                    <a:lstStyle/>
                    <a:p>
                      <a:pPr indent="182880" algn="just">
                        <a:lnSpc>
                          <a:spcPts val="1080"/>
                        </a:lnSpc>
                        <a:spcAft>
                          <a:spcPts val="220"/>
                        </a:spcAft>
                      </a:pPr>
                      <a:endParaRPr lang="es-ES" sz="1200">
                        <a:solidFill>
                          <a:srgbClr val="000000"/>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220"/>
                        </a:spcAft>
                      </a:pPr>
                      <a:endParaRPr lang="es-ES" sz="1200" dirty="0">
                        <a:solidFill>
                          <a:srgbClr val="000000"/>
                        </a:solidFill>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9329" name="Rectangle 1"/>
          <p:cNvSpPr>
            <a:spLocks noChangeArrowheads="1"/>
          </p:cNvSpPr>
          <p:nvPr/>
        </p:nvSpPr>
        <p:spPr bwMode="auto">
          <a:xfrm>
            <a:off x="251520" y="836712"/>
            <a:ext cx="842493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pPr>
            <a:r>
              <a:rPr kumimoji="0" lang="es-ES" sz="1400" i="0" u="none" strike="noStrike" cap="none" normalizeH="0" baseline="0" dirty="0" smtClean="0">
                <a:ln>
                  <a:noFill/>
                </a:ln>
                <a:solidFill>
                  <a:schemeClr val="tx1"/>
                </a:solidFill>
                <a:effectLst/>
                <a:latin typeface="Arial" pitchFamily="34" charset="0"/>
                <a:ea typeface="Times New Roman" pitchFamily="18" charset="0"/>
              </a:rPr>
              <a:t>Norma para establecer la estructura de información del formato de aplicación de recursos  del Fondo de Aportaciones para el Fortalecimiento de los Municipios </a:t>
            </a:r>
            <a:r>
              <a:rPr kumimoji="0" lang="es-ES" sz="1400" b="1" i="0" u="none" strike="noStrike" cap="none" normalizeH="0" baseline="0" dirty="0" smtClean="0">
                <a:ln>
                  <a:noFill/>
                </a:ln>
                <a:solidFill>
                  <a:schemeClr val="tx1"/>
                </a:solidFill>
                <a:effectLst/>
                <a:latin typeface="Arial" pitchFamily="34" charset="0"/>
                <a:ea typeface="Times New Roman" pitchFamily="18" charset="0"/>
              </a:rPr>
              <a:t>(FORTAMUN)</a:t>
            </a:r>
            <a:endParaRPr kumimoji="0" lang="es-ES" sz="1400" b="0" i="0" u="none" strike="noStrike" cap="none" normalizeH="0" baseline="0" dirty="0" smtClean="0">
              <a:ln>
                <a:noFill/>
              </a:ln>
              <a:solidFill>
                <a:schemeClr val="tx1"/>
              </a:solidFill>
              <a:effectLst/>
              <a:latin typeface="Arial" pitchFamily="34" charset="0"/>
            </a:endParaRPr>
          </a:p>
        </p:txBody>
      </p:sp>
      <p:graphicFrame>
        <p:nvGraphicFramePr>
          <p:cNvPr id="4" name="3 Tabla"/>
          <p:cNvGraphicFramePr>
            <a:graphicFrameLocks noGrp="1"/>
          </p:cNvGraphicFramePr>
          <p:nvPr/>
        </p:nvGraphicFramePr>
        <p:xfrm>
          <a:off x="251520" y="4344888"/>
          <a:ext cx="8496943" cy="2008860"/>
        </p:xfrm>
        <a:graphic>
          <a:graphicData uri="http://schemas.openxmlformats.org/drawingml/2006/table">
            <a:tbl>
              <a:tblPr/>
              <a:tblGrid>
                <a:gridCol w="1053621"/>
                <a:gridCol w="808909"/>
                <a:gridCol w="808909"/>
                <a:gridCol w="810608"/>
                <a:gridCol w="983945"/>
                <a:gridCol w="596486"/>
                <a:gridCol w="909173"/>
                <a:gridCol w="1009438"/>
                <a:gridCol w="757927"/>
                <a:gridCol w="757927"/>
              </a:tblGrid>
              <a:tr h="308248">
                <a:tc gridSpan="10">
                  <a:txBody>
                    <a:bodyPr/>
                    <a:lstStyle/>
                    <a:p>
                      <a:pPr indent="182880" algn="l">
                        <a:lnSpc>
                          <a:spcPts val="1080"/>
                        </a:lnSpc>
                        <a:spcAft>
                          <a:spcPts val="505"/>
                        </a:spcAft>
                      </a:pPr>
                      <a:r>
                        <a:rPr lang="es-ES" sz="1200" b="1" dirty="0">
                          <a:latin typeface="Arial"/>
                          <a:ea typeface="Times New Roman"/>
                          <a:cs typeface="Times New Roman"/>
                        </a:rPr>
                        <a:t>Entidad Federativa:</a:t>
                      </a:r>
                    </a:p>
                  </a:txBody>
                  <a:tcPr marL="44450" marR="44450" marT="0" marB="0" anchor="ctr">
                    <a:lnL>
                      <a:noFill/>
                    </a:lnL>
                    <a:lnR>
                      <a:noFill/>
                    </a:lnR>
                    <a:lnT w="28575" cap="flat" cmpd="dbl" algn="ctr">
                      <a:solidFill>
                        <a:srgbClr val="000000"/>
                      </a:solidFill>
                      <a:prstDash val="solid"/>
                      <a:round/>
                      <a:headEnd type="none" w="med" len="med"/>
                      <a:tailEnd type="none" w="med" len="med"/>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6024">
                <a:tc gridSpan="10">
                  <a:txBody>
                    <a:bodyPr/>
                    <a:lstStyle/>
                    <a:p>
                      <a:pPr indent="182880" algn="l">
                        <a:lnSpc>
                          <a:spcPts val="1080"/>
                        </a:lnSpc>
                        <a:spcAft>
                          <a:spcPts val="505"/>
                        </a:spcAft>
                      </a:pPr>
                      <a:r>
                        <a:rPr lang="es-ES" sz="1200" b="1" dirty="0">
                          <a:latin typeface="Arial"/>
                          <a:ea typeface="Times New Roman"/>
                          <a:cs typeface="Times New Roman"/>
                        </a:rPr>
                        <a:t>Período:</a:t>
                      </a:r>
                    </a:p>
                  </a:txBody>
                  <a:tcPr marL="44450" marR="44450" marT="0"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88032">
                <a:tc gridSpan="10">
                  <a:txBody>
                    <a:bodyPr/>
                    <a:lstStyle/>
                    <a:p>
                      <a:pPr indent="182880" algn="l">
                        <a:lnSpc>
                          <a:spcPts val="1080"/>
                        </a:lnSpc>
                        <a:spcAft>
                          <a:spcPts val="505"/>
                        </a:spcAft>
                      </a:pPr>
                      <a:r>
                        <a:rPr lang="es-ES" sz="1200" b="1" dirty="0">
                          <a:latin typeface="Arial"/>
                          <a:ea typeface="Times New Roman"/>
                          <a:cs typeface="Times New Roman"/>
                        </a:rPr>
                        <a:t>Personal comisionado o con licencia</a:t>
                      </a: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88032">
                <a:tc gridSpan="6">
                  <a:txBody>
                    <a:bodyPr/>
                    <a:lstStyle/>
                    <a:p>
                      <a:pPr indent="182880" algn="ctr">
                        <a:lnSpc>
                          <a:spcPts val="1080"/>
                        </a:lnSpc>
                        <a:spcAft>
                          <a:spcPts val="505"/>
                        </a:spcAft>
                      </a:pPr>
                      <a:endParaRPr lang="es-ES" sz="1200" dirty="0">
                        <a:latin typeface="Arial"/>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marL="0" indent="0" algn="l">
                        <a:lnSpc>
                          <a:spcPts val="1080"/>
                        </a:lnSpc>
                        <a:spcAft>
                          <a:spcPts val="505"/>
                        </a:spcAft>
                      </a:pPr>
                      <a:r>
                        <a:rPr lang="es-ES" sz="1200" dirty="0">
                          <a:latin typeface="Arial"/>
                          <a:ea typeface="Times New Roman"/>
                          <a:cs typeface="Times New Roman"/>
                        </a:rPr>
                        <a:t>Fecha comisión o </a:t>
                      </a:r>
                      <a:r>
                        <a:rPr lang="es-ES" sz="1200" dirty="0" smtClean="0">
                          <a:latin typeface="Arial"/>
                          <a:ea typeface="Times New Roman"/>
                          <a:cs typeface="Times New Roman"/>
                        </a:rPr>
                        <a:t>licencia</a:t>
                      </a:r>
                      <a:endParaRPr lang="es-ES" sz="12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s-ES"/>
                    </a:p>
                  </a:txBody>
                  <a:tcPr/>
                </a:tc>
                <a:tc gridSpan="2">
                  <a:txBody>
                    <a:bodyPr/>
                    <a:lstStyle/>
                    <a:p>
                      <a:pPr indent="182880" algn="ctr">
                        <a:lnSpc>
                          <a:spcPts val="1080"/>
                        </a:lnSpc>
                        <a:spcAft>
                          <a:spcPts val="505"/>
                        </a:spcAft>
                      </a:pPr>
                      <a:r>
                        <a:rPr lang="es-ES" sz="1200" dirty="0">
                          <a:latin typeface="Arial"/>
                          <a:ea typeface="Times New Roman"/>
                          <a:cs typeface="Times New Roman"/>
                        </a:rPr>
                        <a:t>Centro de trabajo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s-ES"/>
                    </a:p>
                  </a:txBody>
                  <a:tcPr/>
                </a:tc>
              </a:tr>
              <a:tr h="363409">
                <a:tc>
                  <a:txBody>
                    <a:bodyPr/>
                    <a:lstStyle/>
                    <a:p>
                      <a:pPr indent="182880" algn="l">
                        <a:lnSpc>
                          <a:spcPts val="1080"/>
                        </a:lnSpc>
                        <a:spcAft>
                          <a:spcPts val="505"/>
                        </a:spcAft>
                      </a:pPr>
                      <a:r>
                        <a:rPr lang="es-ES" sz="1100" dirty="0" smtClean="0">
                          <a:latin typeface="Arial"/>
                          <a:ea typeface="Times New Roman"/>
                          <a:cs typeface="Times New Roman"/>
                        </a:rPr>
                        <a:t>Tipo de movimiento</a:t>
                      </a:r>
                      <a:endParaRPr lang="es-ES" sz="1100" dirty="0">
                        <a:latin typeface="Arial"/>
                        <a:ea typeface="Times New Roman"/>
                        <a:cs typeface="Times New Roman"/>
                      </a:endParaRP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a:latin typeface="Arial"/>
                          <a:ea typeface="Times New Roman"/>
                          <a:cs typeface="Times New Roman"/>
                        </a:rPr>
                        <a:t>Nombres</a:t>
                      </a: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a:latin typeface="Arial"/>
                          <a:ea typeface="Times New Roman"/>
                          <a:cs typeface="Times New Roman"/>
                        </a:rPr>
                        <a:t>Tipo de plaza</a:t>
                      </a: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a:latin typeface="Arial"/>
                          <a:ea typeface="Times New Roman"/>
                          <a:cs typeface="Times New Roman"/>
                        </a:rPr>
                        <a:t>Número de horas</a:t>
                      </a: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a:latin typeface="Arial"/>
                          <a:ea typeface="Times New Roman"/>
                          <a:cs typeface="Times New Roman"/>
                        </a:rPr>
                        <a:t>Funciones específicas</a:t>
                      </a: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a:latin typeface="Arial"/>
                          <a:ea typeface="Times New Roman"/>
                          <a:cs typeface="Times New Roman"/>
                        </a:rPr>
                        <a:t>Clave de pago</a:t>
                      </a: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a:latin typeface="Arial"/>
                          <a:ea typeface="Times New Roman"/>
                          <a:cs typeface="Times New Roman"/>
                        </a:rPr>
                        <a:t>Inicio</a:t>
                      </a: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a:latin typeface="Arial"/>
                          <a:ea typeface="Times New Roman"/>
                          <a:cs typeface="Times New Roman"/>
                        </a:rPr>
                        <a:t>Conclusión</a:t>
                      </a: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a:latin typeface="Arial"/>
                          <a:ea typeface="Times New Roman"/>
                          <a:cs typeface="Times New Roman"/>
                        </a:rPr>
                        <a:t>Origen</a:t>
                      </a: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l">
                        <a:lnSpc>
                          <a:spcPts val="1080"/>
                        </a:lnSpc>
                        <a:spcAft>
                          <a:spcPts val="505"/>
                        </a:spcAft>
                      </a:pPr>
                      <a:r>
                        <a:rPr lang="es-ES" sz="1100" dirty="0" smtClean="0">
                          <a:latin typeface="Arial"/>
                          <a:ea typeface="Times New Roman"/>
                          <a:cs typeface="Times New Roman"/>
                        </a:rPr>
                        <a:t>Destino</a:t>
                      </a:r>
                      <a:endParaRPr lang="es-ES" sz="1100" dirty="0">
                        <a:latin typeface="Arial"/>
                        <a:ea typeface="Times New Roman"/>
                        <a:cs typeface="Times New Roman"/>
                      </a:endParaRPr>
                    </a:p>
                  </a:txBody>
                  <a:tcPr marL="0" marR="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705">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705">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81705">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indent="182880" algn="just">
                        <a:lnSpc>
                          <a:spcPts val="1080"/>
                        </a:lnSpc>
                        <a:spcAft>
                          <a:spcPts val="505"/>
                        </a:spcAft>
                      </a:pPr>
                      <a:r>
                        <a:rPr lang="es-ES" sz="1200" dirty="0">
                          <a:latin typeface="Arial"/>
                          <a:ea typeface="Times New Roman"/>
                          <a:cs typeface="Times New Roman"/>
                        </a:rPr>
                        <a:t> </a:t>
                      </a:r>
                    </a:p>
                  </a:txBody>
                  <a:tcPr marL="44450" marR="4445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bl>
          </a:graphicData>
        </a:graphic>
      </p:graphicFrame>
      <p:sp>
        <p:nvSpPr>
          <p:cNvPr id="99330" name="Rectangle 2"/>
          <p:cNvSpPr>
            <a:spLocks noChangeArrowheads="1"/>
          </p:cNvSpPr>
          <p:nvPr/>
        </p:nvSpPr>
        <p:spPr bwMode="auto">
          <a:xfrm>
            <a:off x="323528" y="3697868"/>
            <a:ext cx="842493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pPr>
            <a:r>
              <a:rPr kumimoji="0" lang="es-ES" sz="1400" i="0" u="none" strike="noStrike" cap="none" normalizeH="0" baseline="0" dirty="0" smtClean="0">
                <a:ln>
                  <a:noFill/>
                </a:ln>
                <a:solidFill>
                  <a:schemeClr val="tx1"/>
                </a:solidFill>
                <a:effectLst/>
                <a:latin typeface="Arial" pitchFamily="34" charset="0"/>
                <a:ea typeface="Times New Roman" pitchFamily="18" charset="0"/>
              </a:rPr>
              <a:t>Norma para establecer la estructura de la información que las entidades federativas deberán presentar relativa a las aportaciones federales en materia de </a:t>
            </a:r>
            <a:r>
              <a:rPr kumimoji="0" lang="es-ES" sz="1400" b="1" i="0" u="none" strike="noStrike" cap="none" normalizeH="0" baseline="0" dirty="0" smtClean="0">
                <a:ln>
                  <a:noFill/>
                </a:ln>
                <a:solidFill>
                  <a:schemeClr val="tx1"/>
                </a:solidFill>
                <a:effectLst/>
                <a:latin typeface="Arial" pitchFamily="34" charset="0"/>
                <a:ea typeface="Times New Roman" pitchFamily="18" charset="0"/>
              </a:rPr>
              <a:t>salud</a:t>
            </a:r>
            <a:r>
              <a:rPr kumimoji="0" lang="es-ES" sz="1400" i="0" u="none" strike="noStrike" cap="none" normalizeH="0" baseline="0" dirty="0" smtClean="0">
                <a:ln>
                  <a:noFill/>
                </a:ln>
                <a:solidFill>
                  <a:schemeClr val="tx1"/>
                </a:solidFill>
                <a:effectLst/>
                <a:latin typeface="Arial" pitchFamily="34" charset="0"/>
                <a:ea typeface="Times New Roman" pitchFamily="18" charset="0"/>
              </a:rPr>
              <a:t> y los formatos de presentación.</a:t>
            </a:r>
            <a:endParaRPr kumimoji="0" lang="es-ES" sz="1400" i="0" u="none" strike="noStrike" cap="none" normalizeH="0" baseline="0" dirty="0" smtClean="0">
              <a:ln>
                <a:noFill/>
              </a:ln>
              <a:solidFill>
                <a:schemeClr val="tx1"/>
              </a:solidFill>
              <a:effectLst/>
              <a:latin typeface="Arial" pitchFamily="34" charset="0"/>
            </a:endParaRPr>
          </a:p>
        </p:txBody>
      </p:sp>
      <p:sp>
        <p:nvSpPr>
          <p:cNvPr id="6" name="5 CuadroTexto"/>
          <p:cNvSpPr txBox="1"/>
          <p:nvPr/>
        </p:nvSpPr>
        <p:spPr>
          <a:xfrm>
            <a:off x="395536" y="404664"/>
            <a:ext cx="5328592" cy="369332"/>
          </a:xfrm>
          <a:prstGeom prst="rect">
            <a:avLst/>
          </a:prstGeom>
          <a:solidFill>
            <a:schemeClr val="accent3">
              <a:lumMod val="50000"/>
              <a:alpha val="75000"/>
            </a:schemeClr>
          </a:solidFill>
        </p:spPr>
        <p:txBody>
          <a:bodyPr wrap="square" rtlCol="0">
            <a:spAutoFit/>
          </a:bodyPr>
          <a:lstStyle/>
          <a:p>
            <a:r>
              <a:rPr lang="es-MX" b="1" cap="small" dirty="0" smtClean="0">
                <a:solidFill>
                  <a:schemeClr val="bg1"/>
                </a:solidFill>
                <a:latin typeface="Arial" pitchFamily="34" charset="0"/>
                <a:cs typeface="Arial" pitchFamily="34" charset="0"/>
              </a:rPr>
              <a:t>Ley General de Contabilidad Gubernamental</a:t>
            </a:r>
            <a:endParaRPr lang="es-ES" b="1" cap="small" dirty="0">
              <a:solidFill>
                <a:schemeClr val="bg1"/>
              </a:solidFill>
              <a:latin typeface="Arial" pitchFamily="34" charset="0"/>
              <a:cs typeface="Arial" pitchFamily="34" charset="0"/>
            </a:endParaRPr>
          </a:p>
        </p:txBody>
      </p:sp>
      <p:sp>
        <p:nvSpPr>
          <p:cNvPr id="7" name="6 CuadroTexto"/>
          <p:cNvSpPr txBox="1"/>
          <p:nvPr/>
        </p:nvSpPr>
        <p:spPr>
          <a:xfrm>
            <a:off x="6876256" y="6525344"/>
            <a:ext cx="2088232" cy="276999"/>
          </a:xfrm>
          <a:prstGeom prst="rect">
            <a:avLst/>
          </a:prstGeom>
          <a:noFill/>
        </p:spPr>
        <p:txBody>
          <a:bodyPr wrap="square" rtlCol="0">
            <a:spAutoFit/>
          </a:bodyPr>
          <a:lstStyle/>
          <a:p>
            <a:r>
              <a:rPr lang="es-MX" sz="1200" b="1" dirty="0" smtClean="0">
                <a:latin typeface="Arial" pitchFamily="34" charset="0"/>
                <a:cs typeface="Arial" pitchFamily="34" charset="0"/>
              </a:rPr>
              <a:t>DOF 4 DE ABRIL DE 2013</a:t>
            </a:r>
            <a:endParaRPr lang="es-ES" sz="1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052736"/>
            <a:ext cx="8568952" cy="5078313"/>
          </a:xfrm>
          <a:prstGeom prst="rect">
            <a:avLst/>
          </a:prstGeom>
        </p:spPr>
        <p:txBody>
          <a:bodyPr wrap="square">
            <a:spAutoFit/>
          </a:bodyPr>
          <a:lstStyle/>
          <a:p>
            <a:pPr algn="just">
              <a:lnSpc>
                <a:spcPct val="150000"/>
              </a:lnSpc>
            </a:pPr>
            <a:r>
              <a:rPr lang="es-MX" b="1" dirty="0" smtClean="0">
                <a:latin typeface="Arial" pitchFamily="34" charset="0"/>
                <a:cs typeface="Arial" pitchFamily="34" charset="0"/>
              </a:rPr>
              <a:t>Artículo 48. </a:t>
            </a:r>
          </a:p>
          <a:p>
            <a:pPr algn="just">
              <a:lnSpc>
                <a:spcPct val="150000"/>
              </a:lnSpc>
            </a:pPr>
            <a:endParaRPr lang="es-MX" b="1" dirty="0" smtClean="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Los Estados y el DF enviarán al Ejecutivo Federal, por conducto de la SHCP, informes sobre el ejercicio y destino de los recursos de los Fondos de Aportaciones Federales.</a:t>
            </a:r>
          </a:p>
          <a:p>
            <a:pPr algn="just">
              <a:lnSpc>
                <a:spcPct val="150000"/>
              </a:lnSpc>
            </a:pPr>
            <a:endParaRPr lang="es-MX" dirty="0" smtClean="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Los Estados reportarán tanto la información relativa a la Entidad Federativa, como aquélla de sus respectivos Municipios, en los Fondos que correspondan, así como los resultados obtenidos; asimismo, remitirán la información consolidada a más tardar a los 20 días naturales posteriores a la terminación de cada trimestre del ejercicio fiscal.</a:t>
            </a:r>
          </a:p>
          <a:p>
            <a:pPr algn="just">
              <a:lnSpc>
                <a:spcPct val="150000"/>
              </a:lnSpc>
            </a:pPr>
            <a:endParaRPr lang="es-MX" dirty="0" smtClean="0">
              <a:latin typeface="Arial" pitchFamily="34" charset="0"/>
              <a:cs typeface="Arial" pitchFamily="34" charset="0"/>
            </a:endParaRPr>
          </a:p>
        </p:txBody>
      </p:sp>
      <p:sp>
        <p:nvSpPr>
          <p:cNvPr id="3" name="2 CuadroTexto"/>
          <p:cNvSpPr txBox="1"/>
          <p:nvPr/>
        </p:nvSpPr>
        <p:spPr>
          <a:xfrm>
            <a:off x="395536" y="404664"/>
            <a:ext cx="3600400" cy="369332"/>
          </a:xfrm>
          <a:prstGeom prst="rect">
            <a:avLst/>
          </a:prstGeom>
          <a:solidFill>
            <a:schemeClr val="accent3">
              <a:lumMod val="50000"/>
              <a:alpha val="75000"/>
            </a:schemeClr>
          </a:solidFill>
        </p:spPr>
        <p:txBody>
          <a:bodyPr wrap="square" rtlCol="0">
            <a:spAutoFit/>
          </a:bodyPr>
          <a:lstStyle/>
          <a:p>
            <a:r>
              <a:rPr lang="es-MX" b="1" cap="small" dirty="0" smtClean="0">
                <a:solidFill>
                  <a:schemeClr val="bg1"/>
                </a:solidFill>
                <a:latin typeface="Arial" pitchFamily="34" charset="0"/>
                <a:cs typeface="Arial" pitchFamily="34" charset="0"/>
              </a:rPr>
              <a:t>Ley de Coordinación Fiscal</a:t>
            </a:r>
            <a:endParaRPr lang="es-ES" b="1" cap="small"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00034" y="1071546"/>
            <a:ext cx="8429684" cy="48479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TÍTULO QUINTO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la Transparencia y Difusión de la Información Financiera</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CAPÍTULO I</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Disposiciones Generales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56.-</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generación y publicación de la información financiera de los entes públicos a que se refiere este Título, se hará conforme a las normas, estructura, formatos y contenido de la información, que para tal efecto establezca el consejo y difundirse en la página de Internet del respectivo ente público.</a:t>
            </a: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Dicha información podrá complementar la que otros ordenamientos jurídicos aplicables ya disponen en este ámbito para presentarse en informes periódicos y en las cuentas públicas. Asimismo, la información se difundirá en los medios oficiales de difusión en términos de las disposiciones aplicables.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CuadroTexto"/>
          <p:cNvSpPr txBox="1"/>
          <p:nvPr/>
        </p:nvSpPr>
        <p:spPr>
          <a:xfrm>
            <a:off x="395536" y="404664"/>
            <a:ext cx="5328592" cy="369332"/>
          </a:xfrm>
          <a:prstGeom prst="rect">
            <a:avLst/>
          </a:prstGeom>
          <a:solidFill>
            <a:schemeClr val="accent3">
              <a:lumMod val="50000"/>
              <a:alpha val="75000"/>
            </a:schemeClr>
          </a:solidFill>
        </p:spPr>
        <p:txBody>
          <a:bodyPr wrap="square" rtlCol="0">
            <a:spAutoFit/>
          </a:bodyPr>
          <a:lstStyle/>
          <a:p>
            <a:r>
              <a:rPr lang="es-MX" b="1" cap="small" dirty="0" smtClean="0">
                <a:solidFill>
                  <a:schemeClr val="bg1"/>
                </a:solidFill>
                <a:latin typeface="Arial" pitchFamily="34" charset="0"/>
                <a:cs typeface="Arial" pitchFamily="34" charset="0"/>
              </a:rPr>
              <a:t>Ley General de Contabilidad Gubernamental</a:t>
            </a:r>
            <a:endParaRPr lang="es-ES" b="1" cap="small"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51520" y="1556792"/>
          <a:ext cx="8352928" cy="5076841"/>
        </p:xfrm>
        <a:graphic>
          <a:graphicData uri="http://schemas.openxmlformats.org/drawingml/2006/table">
            <a:tbl>
              <a:tblPr/>
              <a:tblGrid>
                <a:gridCol w="6552728"/>
                <a:gridCol w="1800200"/>
              </a:tblGrid>
              <a:tr h="360045">
                <a:tc>
                  <a:txBody>
                    <a:bodyPr/>
                    <a:lstStyle/>
                    <a:p>
                      <a:pPr indent="182880" algn="ctr">
                        <a:lnSpc>
                          <a:spcPts val="1080"/>
                        </a:lnSpc>
                        <a:spcBef>
                          <a:spcPts val="200"/>
                        </a:spcBef>
                        <a:spcAft>
                          <a:spcPts val="200"/>
                        </a:spcAft>
                      </a:pPr>
                      <a:r>
                        <a:rPr lang="es-ES" sz="1200" b="1" dirty="0">
                          <a:latin typeface="Arial"/>
                          <a:ea typeface="Times New Roman"/>
                          <a:cs typeface="Arial"/>
                        </a:rPr>
                        <a:t>Entidad Federativa/Municipio</a:t>
                      </a:r>
                      <a:endParaRPr lang="es-ES" sz="1200" b="1"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rowSpan="2">
                  <a:txBody>
                    <a:bodyPr/>
                    <a:lstStyle/>
                    <a:p>
                      <a:pPr indent="182880" algn="ctr">
                        <a:lnSpc>
                          <a:spcPts val="1080"/>
                        </a:lnSpc>
                        <a:spcBef>
                          <a:spcPts val="200"/>
                        </a:spcBef>
                        <a:spcAft>
                          <a:spcPts val="200"/>
                        </a:spcAft>
                      </a:pPr>
                      <a:r>
                        <a:rPr lang="es-ES" sz="1200" b="1" dirty="0">
                          <a:latin typeface="Arial"/>
                          <a:ea typeface="Times New Roman"/>
                          <a:cs typeface="Arial"/>
                        </a:rPr>
                        <a:t>Ingreso Estimado</a:t>
                      </a:r>
                      <a:endParaRPr lang="es-ES" sz="1200" b="1"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indent="182880" algn="ctr">
                        <a:lnSpc>
                          <a:spcPts val="1080"/>
                        </a:lnSpc>
                        <a:spcBef>
                          <a:spcPts val="200"/>
                        </a:spcBef>
                        <a:spcAft>
                          <a:spcPts val="200"/>
                        </a:spcAft>
                      </a:pPr>
                      <a:r>
                        <a:rPr lang="es-ES" sz="1200" dirty="0">
                          <a:latin typeface="Arial"/>
                          <a:ea typeface="Times New Roman"/>
                          <a:cs typeface="Arial"/>
                        </a:rPr>
                        <a:t>Iniciativa de Ley de Ingresos para el Ejercicio Fiscal XXXX</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288032">
                <a:tc>
                  <a:txBody>
                    <a:bodyPr/>
                    <a:lstStyle/>
                    <a:p>
                      <a:pPr indent="182880" algn="ctr">
                        <a:lnSpc>
                          <a:spcPts val="1080"/>
                        </a:lnSpc>
                        <a:spcBef>
                          <a:spcPts val="200"/>
                        </a:spcBef>
                        <a:spcAft>
                          <a:spcPts val="200"/>
                        </a:spcAft>
                      </a:pPr>
                      <a:r>
                        <a:rPr lang="es-ES" sz="1200" b="1" dirty="0">
                          <a:latin typeface="Arial"/>
                          <a:ea typeface="Times New Roman"/>
                          <a:cs typeface="Arial"/>
                        </a:rPr>
                        <a:t>Total</a:t>
                      </a:r>
                      <a:endParaRPr lang="es-ES" sz="1200" b="1"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indent="182880" algn="just">
                        <a:lnSpc>
                          <a:spcPts val="1080"/>
                        </a:lnSpc>
                        <a:spcBef>
                          <a:spcPts val="200"/>
                        </a:spcBef>
                        <a:spcAft>
                          <a:spcPts val="200"/>
                        </a:spcAft>
                      </a:pPr>
                      <a:r>
                        <a:rPr lang="es-ES" sz="1200" dirty="0">
                          <a:latin typeface="Arial"/>
                          <a:ea typeface="Times New Roman"/>
                          <a:cs typeface="Arial"/>
                        </a:rPr>
                        <a:t>Impuestos</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Impuestos sobre los ingresos</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Impuestos sobre el patrimonio</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Impuestos sobre la producción, el consumo y las transacciones</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Impuestos al comercio exterior</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Impuestos sobre Nóminas y Asimilables</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Impuestos Ecológicos</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Accesorios</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Otros Impuestos</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9684">
                <a:tc>
                  <a:txBody>
                    <a:bodyPr/>
                    <a:lstStyle/>
                    <a:p>
                      <a:pPr marL="251460" indent="182880" algn="just">
                        <a:lnSpc>
                          <a:spcPts val="1080"/>
                        </a:lnSpc>
                        <a:spcBef>
                          <a:spcPts val="200"/>
                        </a:spcBef>
                        <a:spcAft>
                          <a:spcPts val="200"/>
                        </a:spcAft>
                      </a:pPr>
                      <a:r>
                        <a:rPr lang="es-ES" sz="1200" dirty="0">
                          <a:latin typeface="Arial"/>
                          <a:ea typeface="Times New Roman"/>
                          <a:cs typeface="Arial"/>
                        </a:rPr>
                        <a:t>Impuestos no comprendidos en las fracciones de la Ley de Ingresos causadas en ejercicios fiscales anteriores pendientes de liquidación o pago</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indent="182880" algn="just">
                        <a:lnSpc>
                          <a:spcPts val="1080"/>
                        </a:lnSpc>
                        <a:spcBef>
                          <a:spcPts val="200"/>
                        </a:spcBef>
                        <a:spcAft>
                          <a:spcPts val="200"/>
                        </a:spcAft>
                      </a:pPr>
                      <a:r>
                        <a:rPr lang="es-ES" sz="1200" dirty="0">
                          <a:latin typeface="Arial"/>
                          <a:ea typeface="Times New Roman"/>
                          <a:cs typeface="Arial"/>
                        </a:rPr>
                        <a:t>Cuotas y Aportaciones de seguridad social</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Aportaciones para Fondos de Vivienda</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Cuotas para el Seguro Social</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Cuotas de Ahorro para el Retiro</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Otras Cuotas y Aportaciones para la seguridad social</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36">
                <a:tc>
                  <a:txBody>
                    <a:bodyPr/>
                    <a:lstStyle/>
                    <a:p>
                      <a:pPr marL="251460" indent="182880" algn="just">
                        <a:lnSpc>
                          <a:spcPts val="1080"/>
                        </a:lnSpc>
                        <a:spcBef>
                          <a:spcPts val="200"/>
                        </a:spcBef>
                        <a:spcAft>
                          <a:spcPts val="200"/>
                        </a:spcAft>
                      </a:pPr>
                      <a:r>
                        <a:rPr lang="es-ES" sz="1200" dirty="0">
                          <a:latin typeface="Arial"/>
                          <a:ea typeface="Times New Roman"/>
                          <a:cs typeface="Arial"/>
                        </a:rPr>
                        <a:t>Accesorios</a:t>
                      </a:r>
                      <a:endParaRPr lang="es-ES"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200"/>
                        </a:spcAft>
                      </a:pPr>
                      <a:endParaRPr lang="es-ES" sz="1200" dirty="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79512" y="1052736"/>
            <a:ext cx="561662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Formato de Iniciativa de Ley de Ingresos Armonizada:</a:t>
            </a:r>
            <a:endParaRPr kumimoji="0" lang="es-ES" sz="1600" b="0"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5940152" y="1196752"/>
            <a:ext cx="2808312" cy="276999"/>
          </a:xfrm>
          <a:prstGeom prst="rect">
            <a:avLst/>
          </a:prstGeom>
        </p:spPr>
        <p:txBody>
          <a:bodyPr wrap="square">
            <a:spAutoFit/>
          </a:bodyPr>
          <a:lstStyle/>
          <a:p>
            <a:pPr algn="r"/>
            <a:r>
              <a:rPr lang="es-ES" sz="1200" b="1" dirty="0" smtClean="0">
                <a:latin typeface="Arial" pitchFamily="34" charset="0"/>
                <a:cs typeface="Arial" pitchFamily="34" charset="0"/>
              </a:rPr>
              <a:t>Diario Oficial del 3 de abril de 2013</a:t>
            </a:r>
            <a:endParaRPr lang="es-ES" sz="1200" b="1" dirty="0">
              <a:latin typeface="Arial" pitchFamily="34" charset="0"/>
              <a:cs typeface="Arial" pitchFamily="34" charset="0"/>
            </a:endParaRPr>
          </a:p>
        </p:txBody>
      </p:sp>
      <p:sp>
        <p:nvSpPr>
          <p:cNvPr id="6" name="5 CuadroTexto"/>
          <p:cNvSpPr txBox="1"/>
          <p:nvPr/>
        </p:nvSpPr>
        <p:spPr>
          <a:xfrm>
            <a:off x="285720" y="345024"/>
            <a:ext cx="5286412" cy="369332"/>
          </a:xfrm>
          <a:prstGeom prst="rect">
            <a:avLst/>
          </a:prstGeom>
          <a:solidFill>
            <a:schemeClr val="accent3">
              <a:lumMod val="50000"/>
              <a:alpha val="75000"/>
            </a:schemeClr>
          </a:solidFill>
        </p:spPr>
        <p:txBody>
          <a:bodyPr wrap="square" rtlCol="0">
            <a:spAutoFit/>
          </a:bodyPr>
          <a:lstStyle/>
          <a:p>
            <a:r>
              <a:rPr lang="es-MX" b="1" cap="small" dirty="0" smtClean="0">
                <a:solidFill>
                  <a:schemeClr val="bg1"/>
                </a:solidFill>
                <a:latin typeface="Arial" pitchFamily="34" charset="0"/>
                <a:cs typeface="Arial" pitchFamily="34" charset="0"/>
              </a:rPr>
              <a:t>FORMATO</a:t>
            </a:r>
            <a:endParaRPr lang="es-ES" b="1" cap="small"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1000108"/>
            <a:ext cx="7000924" cy="338554"/>
          </a:xfrm>
          <a:prstGeom prst="rect">
            <a:avLst/>
          </a:prstGeom>
        </p:spPr>
        <p:txBody>
          <a:bodyPr wrap="square">
            <a:spAutoFit/>
          </a:bodyPr>
          <a:lstStyle/>
          <a:p>
            <a:r>
              <a:rPr lang="es-ES" sz="1400" dirty="0" smtClean="0">
                <a:latin typeface="Arial" pitchFamily="34" charset="0"/>
                <a:cs typeface="Arial" pitchFamily="34" charset="0"/>
              </a:rPr>
              <a:t>Formato del Proyecto del Presupuesto de Egresos Armonizado</a:t>
            </a:r>
            <a:r>
              <a:rPr lang="es-ES" sz="1600" dirty="0" smtClean="0">
                <a:latin typeface="Arial" pitchFamily="34" charset="0"/>
                <a:cs typeface="Arial" pitchFamily="34" charset="0"/>
              </a:rPr>
              <a:t>:</a:t>
            </a:r>
            <a:endParaRPr lang="es-MX" sz="1600" dirty="0">
              <a:latin typeface="Arial" pitchFamily="34" charset="0"/>
              <a:cs typeface="Arial" pitchFamily="34" charset="0"/>
            </a:endParaRPr>
          </a:p>
        </p:txBody>
      </p:sp>
      <p:graphicFrame>
        <p:nvGraphicFramePr>
          <p:cNvPr id="3" name="2 Tabla"/>
          <p:cNvGraphicFramePr>
            <a:graphicFrameLocks noGrp="1"/>
          </p:cNvGraphicFramePr>
          <p:nvPr/>
        </p:nvGraphicFramePr>
        <p:xfrm>
          <a:off x="357158" y="1428730"/>
          <a:ext cx="8072494" cy="4618842"/>
        </p:xfrm>
        <a:graphic>
          <a:graphicData uri="http://schemas.openxmlformats.org/drawingml/2006/table">
            <a:tbl>
              <a:tblPr/>
              <a:tblGrid>
                <a:gridCol w="6048810"/>
                <a:gridCol w="2023684"/>
              </a:tblGrid>
              <a:tr h="253831">
                <a:tc>
                  <a:txBody>
                    <a:bodyPr/>
                    <a:lstStyle/>
                    <a:p>
                      <a:pPr indent="182880" algn="ctr">
                        <a:lnSpc>
                          <a:spcPts val="1080"/>
                        </a:lnSpc>
                        <a:spcBef>
                          <a:spcPts val="200"/>
                        </a:spcBef>
                        <a:spcAft>
                          <a:spcPts val="200"/>
                        </a:spcAft>
                      </a:pPr>
                      <a:r>
                        <a:rPr lang="es-ES" sz="1200" b="1" dirty="0">
                          <a:latin typeface="Arial"/>
                          <a:ea typeface="Times New Roman"/>
                          <a:cs typeface="Arial"/>
                        </a:rPr>
                        <a:t>Entidad Federativa/Municipio</a:t>
                      </a:r>
                      <a:endParaRPr lang="es-MX" sz="1200" b="1"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indent="182880" algn="ctr">
                        <a:lnSpc>
                          <a:spcPts val="1080"/>
                        </a:lnSpc>
                        <a:spcBef>
                          <a:spcPts val="200"/>
                        </a:spcBef>
                        <a:spcAft>
                          <a:spcPts val="200"/>
                        </a:spcAft>
                      </a:pPr>
                      <a:r>
                        <a:rPr lang="es-ES" sz="1200" dirty="0">
                          <a:latin typeface="Arial"/>
                          <a:ea typeface="Times New Roman"/>
                          <a:cs typeface="Arial"/>
                        </a:rPr>
                        <a:t>Presupuesto de Egresos para el Ejercicio Fiscal XXXX</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indent="182880" algn="ctr">
                        <a:lnSpc>
                          <a:spcPts val="1080"/>
                        </a:lnSpc>
                        <a:spcBef>
                          <a:spcPts val="200"/>
                        </a:spcBef>
                        <a:spcAft>
                          <a:spcPts val="200"/>
                        </a:spcAft>
                      </a:pPr>
                      <a:r>
                        <a:rPr lang="es-ES" sz="1200" dirty="0">
                          <a:latin typeface="Arial"/>
                          <a:ea typeface="Times New Roman"/>
                          <a:cs typeface="Arial"/>
                        </a:rPr>
                        <a:t>Clasificador por Objeto del Gasto</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r>
                        <a:rPr lang="es-ES" sz="1200">
                          <a:latin typeface="Arial"/>
                          <a:ea typeface="Times New Roman"/>
                          <a:cs typeface="Arial"/>
                        </a:rPr>
                        <a:t>Importe</a:t>
                      </a:r>
                      <a:endParaRPr lang="es-MX" sz="120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indent="182880" algn="ctr">
                        <a:lnSpc>
                          <a:spcPts val="1080"/>
                        </a:lnSpc>
                        <a:spcBef>
                          <a:spcPts val="200"/>
                        </a:spcBef>
                        <a:spcAft>
                          <a:spcPts val="200"/>
                        </a:spcAft>
                      </a:pPr>
                      <a:r>
                        <a:rPr lang="es-ES" sz="1200" dirty="0">
                          <a:latin typeface="Arial"/>
                          <a:ea typeface="Times New Roman"/>
                          <a:cs typeface="Arial"/>
                        </a:rPr>
                        <a:t>Total</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indent="182880" algn="just">
                        <a:lnSpc>
                          <a:spcPts val="1080"/>
                        </a:lnSpc>
                        <a:spcBef>
                          <a:spcPts val="200"/>
                        </a:spcBef>
                        <a:spcAft>
                          <a:spcPts val="200"/>
                        </a:spcAft>
                      </a:pPr>
                      <a:r>
                        <a:rPr lang="es-ES" sz="1200" dirty="0">
                          <a:latin typeface="Arial"/>
                          <a:ea typeface="Times New Roman"/>
                          <a:cs typeface="Arial"/>
                        </a:rPr>
                        <a:t>Servicios Personales</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Remuneraciones al Personal de Carácter Permanente</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Remuneraciones al Personal de Carácter Transitorio</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Remuneraciones Adicionales y Especiales</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Seguridad Social</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Otras Prestaciones Sociales y Económicas</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Previsiones</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Pago de Estímulos a Servidores Públicos</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indent="182880" algn="just">
                        <a:lnSpc>
                          <a:spcPts val="1080"/>
                        </a:lnSpc>
                        <a:spcBef>
                          <a:spcPts val="200"/>
                        </a:spcBef>
                        <a:spcAft>
                          <a:spcPts val="200"/>
                        </a:spcAft>
                      </a:pPr>
                      <a:r>
                        <a:rPr lang="es-ES" sz="1200" dirty="0">
                          <a:latin typeface="Arial"/>
                          <a:ea typeface="Times New Roman"/>
                          <a:cs typeface="Arial"/>
                        </a:rPr>
                        <a:t>Materiales y Suministros</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715">
                <a:tc>
                  <a:txBody>
                    <a:bodyPr/>
                    <a:lstStyle/>
                    <a:p>
                      <a:pPr marL="274320" indent="182880" algn="just">
                        <a:lnSpc>
                          <a:spcPts val="1080"/>
                        </a:lnSpc>
                        <a:spcBef>
                          <a:spcPts val="200"/>
                        </a:spcBef>
                        <a:spcAft>
                          <a:spcPts val="200"/>
                        </a:spcAft>
                      </a:pPr>
                      <a:r>
                        <a:rPr lang="es-ES" sz="1200" dirty="0">
                          <a:latin typeface="Arial"/>
                          <a:ea typeface="Times New Roman"/>
                          <a:cs typeface="Arial"/>
                        </a:rPr>
                        <a:t>Materiales de Administración, Emisión de Documentos y Artículos Oficiales</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Alimentos y Utensilios</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Materias Primas y Materiales de Producción y Comercialización</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Materiales y Artículos de Construcción y de Reparación</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dirty="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831">
                <a:tc>
                  <a:txBody>
                    <a:bodyPr/>
                    <a:lstStyle/>
                    <a:p>
                      <a:pPr marL="274320" indent="182880" algn="just">
                        <a:lnSpc>
                          <a:spcPts val="1080"/>
                        </a:lnSpc>
                        <a:spcBef>
                          <a:spcPts val="200"/>
                        </a:spcBef>
                        <a:spcAft>
                          <a:spcPts val="200"/>
                        </a:spcAft>
                      </a:pPr>
                      <a:r>
                        <a:rPr lang="es-ES" sz="1200" dirty="0">
                          <a:latin typeface="Arial"/>
                          <a:ea typeface="Times New Roman"/>
                          <a:cs typeface="Arial"/>
                        </a:rPr>
                        <a:t>Productos Químicos, Farmacéuticos y de Laboratorio</a:t>
                      </a:r>
                      <a:endParaRPr lang="es-MX" sz="1200" dirty="0">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200"/>
                        </a:spcAft>
                      </a:pPr>
                      <a:endParaRPr lang="es-ES" sz="1200" dirty="0">
                        <a:latin typeface="Arial"/>
                        <a:ea typeface="Times New Roman"/>
                        <a:cs typeface="Arial"/>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285720" y="285728"/>
            <a:ext cx="2571768" cy="369332"/>
          </a:xfrm>
          <a:prstGeom prst="rect">
            <a:avLst/>
          </a:prstGeom>
          <a:solidFill>
            <a:schemeClr val="accent3">
              <a:lumMod val="50000"/>
              <a:alpha val="75000"/>
            </a:schemeClr>
          </a:solidFill>
        </p:spPr>
        <p:txBody>
          <a:bodyPr wrap="square" rtlCol="0">
            <a:spAutoFit/>
          </a:bodyPr>
          <a:lstStyle/>
          <a:p>
            <a:r>
              <a:rPr lang="es-MX" b="1" cap="small" dirty="0" smtClean="0">
                <a:solidFill>
                  <a:schemeClr val="bg1"/>
                </a:solidFill>
                <a:latin typeface="Arial" pitchFamily="34" charset="0"/>
                <a:cs typeface="Arial" pitchFamily="34" charset="0"/>
              </a:rPr>
              <a:t>Formato</a:t>
            </a:r>
            <a:endParaRPr lang="es-ES" b="1" cap="small"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251520" y="355760"/>
            <a:ext cx="7416824" cy="1345048"/>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LINEAMIENTOS para informar sobre los recursos federales transferidos a las entidades federativas, municipios y demarcaciones territoriales del Distrito Federal, y de operación de los recursos del Ramo General 33.</a:t>
            </a:r>
            <a:r>
              <a:rPr kumimoji="0" lang="es-MX" sz="1400" b="1" i="0" u="none" strike="noStrike" cap="none" normalizeH="0" baseline="0" dirty="0" smtClean="0">
                <a:ln>
                  <a:noFill/>
                </a:ln>
                <a:solidFill>
                  <a:srgbClr val="000000"/>
                </a:solidFill>
                <a:effectLst/>
                <a:latin typeface="Arial" pitchFamily="34" charset="0"/>
                <a:ea typeface="Calibri" pitchFamily="34" charset="0"/>
              </a:rPr>
              <a:t> </a:t>
            </a:r>
            <a:r>
              <a:rPr kumimoji="0" lang="es-MX" sz="1400" b="0" i="0" u="none" strike="noStrike" cap="none" normalizeH="0" baseline="0" dirty="0" smtClean="0">
                <a:ln>
                  <a:noFill/>
                </a:ln>
                <a:solidFill>
                  <a:srgbClr val="000000"/>
                </a:solidFill>
                <a:effectLst/>
                <a:latin typeface="Arial" pitchFamily="34" charset="0"/>
                <a:ea typeface="Calibri" pitchFamily="34" charset="0"/>
              </a:rPr>
              <a:t>(publicados en el DOF de fecha 25 de abril de 2013)</a:t>
            </a:r>
            <a:endParaRPr kumimoji="0" lang="es-MX" sz="1400" b="0" i="0" u="none" strike="noStrike" cap="none" normalizeH="0" baseline="0" dirty="0" smtClean="0">
              <a:ln>
                <a:noFill/>
              </a:ln>
              <a:solidFill>
                <a:schemeClr val="tx1"/>
              </a:solidFill>
              <a:effectLst/>
              <a:latin typeface="Arial" pitchFamily="34" charset="0"/>
            </a:endParaRPr>
          </a:p>
        </p:txBody>
      </p:sp>
      <p:sp>
        <p:nvSpPr>
          <p:cNvPr id="98306" name="Rectangle 2"/>
          <p:cNvSpPr>
            <a:spLocks noChangeArrowheads="1"/>
          </p:cNvSpPr>
          <p:nvPr/>
        </p:nvSpPr>
        <p:spPr bwMode="auto">
          <a:xfrm>
            <a:off x="251520" y="2087434"/>
            <a:ext cx="8496944" cy="26377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s-MX" sz="1400" b="1" i="1" u="none" strike="noStrike" cap="none" normalizeH="0" baseline="0" dirty="0" smtClean="0">
                <a:ln>
                  <a:noFill/>
                </a:ln>
                <a:solidFill>
                  <a:srgbClr val="000000"/>
                </a:solidFill>
                <a:effectLst/>
                <a:latin typeface="Arial" pitchFamily="34" charset="0"/>
                <a:ea typeface="Calibri" pitchFamily="34" charset="0"/>
              </a:rPr>
              <a:t>CAPÍTULO II INFORMACIÓN QUE SE DEBERÁ REPORTAR A TRAVÉS DEL SISTEMA DEL FORMATO ÚNICO</a:t>
            </a:r>
            <a:endParaRPr kumimoji="0" lang="es-E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MX" sz="1400" b="1" i="1" u="none" strike="noStrike" cap="none" normalizeH="0" baseline="0" dirty="0" smtClean="0">
                <a:ln>
                  <a:noFill/>
                </a:ln>
                <a:solidFill>
                  <a:srgbClr val="000000"/>
                </a:solidFill>
                <a:effectLst/>
                <a:latin typeface="Arial" pitchFamily="34" charset="0"/>
                <a:ea typeface="Calibri" pitchFamily="34" charset="0"/>
              </a:rPr>
              <a:t>SECCIÓN I APORTACIONES FEDERALES</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MX" sz="1400" b="1" i="1" u="none" strike="noStrike" cap="none" normalizeH="0" baseline="0" dirty="0" smtClean="0">
                <a:ln>
                  <a:noFill/>
                </a:ln>
                <a:solidFill>
                  <a:srgbClr val="000000"/>
                </a:solidFill>
                <a:effectLst/>
                <a:latin typeface="Arial" pitchFamily="34" charset="0"/>
                <a:ea typeface="Calibri" pitchFamily="34" charset="0"/>
              </a:rPr>
              <a:t>OCTAVO.- </a:t>
            </a:r>
            <a:r>
              <a:rPr kumimoji="0" lang="es-MX" sz="1400" b="0" i="1" u="none" strike="noStrike" cap="none" normalizeH="0" baseline="0" dirty="0" smtClean="0">
                <a:ln>
                  <a:noFill/>
                </a:ln>
                <a:solidFill>
                  <a:srgbClr val="000000"/>
                </a:solidFill>
                <a:effectLst/>
                <a:latin typeface="Arial" pitchFamily="34" charset="0"/>
                <a:ea typeface="Calibri" pitchFamily="34" charset="0"/>
              </a:rPr>
              <a:t>Las entidades federativas, municipios y Demarcaciones enviarán a la Secretaría, mediante el SFU, informes sobre el ejercicio, destino, subejercicios que, en su caso, se presenten y los resultados obtenidos de los recursos federales transferidos vía Aportaciones Federales.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s-MX" sz="1400" b="0" i="0" u="none" strike="noStrike" cap="none" normalizeH="0" baseline="0" dirty="0" smtClean="0">
              <a:ln>
                <a:noFill/>
              </a:ln>
              <a:solidFill>
                <a:schemeClr val="tx1"/>
              </a:solidFill>
              <a:effectLst/>
              <a:latin typeface="Arial" pitchFamily="34" charset="0"/>
            </a:endParaRPr>
          </a:p>
        </p:txBody>
      </p:sp>
      <p:sp>
        <p:nvSpPr>
          <p:cNvPr id="98308" name="Rectangle 4"/>
          <p:cNvSpPr>
            <a:spLocks noChangeArrowheads="1"/>
          </p:cNvSpPr>
          <p:nvPr/>
        </p:nvSpPr>
        <p:spPr bwMode="auto">
          <a:xfrm>
            <a:off x="323528" y="4892264"/>
            <a:ext cx="8352928" cy="13450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s-MX" sz="1400" b="1" i="1" u="none" strike="noStrike" cap="none" normalizeH="0" baseline="0" dirty="0" smtClean="0">
                <a:ln>
                  <a:noFill/>
                </a:ln>
                <a:solidFill>
                  <a:srgbClr val="000000"/>
                </a:solidFill>
                <a:effectLst/>
                <a:latin typeface="Arial" pitchFamily="34" charset="0"/>
                <a:ea typeface="Calibri" pitchFamily="34" charset="0"/>
              </a:rPr>
              <a:t>NOVENO.- </a:t>
            </a:r>
            <a:r>
              <a:rPr kumimoji="0" lang="es-MX" sz="1400" b="0" i="1" u="none" strike="noStrike" cap="none" normalizeH="0" baseline="0" dirty="0" smtClean="0">
                <a:ln>
                  <a:noFill/>
                </a:ln>
                <a:solidFill>
                  <a:srgbClr val="000000"/>
                </a:solidFill>
                <a:effectLst/>
                <a:latin typeface="Arial" pitchFamily="34" charset="0"/>
                <a:ea typeface="Calibri" pitchFamily="34" charset="0"/>
              </a:rPr>
              <a:t>Las entidades federativas deberán reportar en el SFU los montos y calendarios para la ministración mensual de las Aportaciones Federales por municipio o demarcación, en el caso de los fondos que así corresponda, así como la fecha de publicación de la distribución en el medio oficial de difusión de la entidad federativa. </a:t>
            </a:r>
            <a:endParaRPr kumimoji="0" lang="es-MX"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323528" y="692696"/>
            <a:ext cx="856895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None/>
              <a:tabLst/>
            </a:pPr>
            <a:r>
              <a:rPr kumimoji="0" lang="es-MX" sz="1400" b="1" i="1" u="none" strike="noStrike" cap="none" normalizeH="0" baseline="0" dirty="0" smtClean="0">
                <a:ln>
                  <a:noFill/>
                </a:ln>
                <a:solidFill>
                  <a:srgbClr val="000000"/>
                </a:solidFill>
                <a:effectLst/>
                <a:latin typeface="Arial" pitchFamily="34" charset="0"/>
                <a:ea typeface="Calibri" pitchFamily="34" charset="0"/>
              </a:rPr>
              <a:t>CAPÍTULO IV PLAZOS PARA LA ENTREGA DE LA INFORMACIÓN</a:t>
            </a:r>
          </a:p>
          <a:p>
            <a:pPr marL="0" marR="0" lvl="0" indent="182563" algn="l" defTabSz="914400" rtl="0" eaLnBrk="1" fontAlgn="base"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s-MX" sz="1400" b="1" i="1" u="none" strike="noStrike" cap="none" normalizeH="0" baseline="0" dirty="0" smtClean="0">
                <a:ln>
                  <a:noFill/>
                </a:ln>
                <a:solidFill>
                  <a:srgbClr val="000000"/>
                </a:solidFill>
                <a:effectLst/>
                <a:latin typeface="Arial" pitchFamily="34" charset="0"/>
                <a:ea typeface="Calibri" pitchFamily="34" charset="0"/>
              </a:rPr>
              <a:t>VIGÉSIMO QUINTO.- </a:t>
            </a:r>
            <a:r>
              <a:rPr kumimoji="0" lang="es-MX" sz="1400" b="0" i="1" u="none" strike="noStrike" cap="none" normalizeH="0" baseline="0" dirty="0" smtClean="0">
                <a:ln>
                  <a:noFill/>
                </a:ln>
                <a:solidFill>
                  <a:srgbClr val="000000"/>
                </a:solidFill>
                <a:effectLst/>
                <a:latin typeface="Arial" pitchFamily="34" charset="0"/>
                <a:ea typeface="Calibri" pitchFamily="34" charset="0"/>
              </a:rPr>
              <a:t>Para efecto de lo previsto en el presente capítulo, las entidades federativas, municipios y Demarcaciones, así como las Dependencias y Entidades, deberán sujetarse al calendario de reporte siguiente:</a:t>
            </a:r>
          </a:p>
          <a:p>
            <a:pPr marL="0" marR="0" lvl="0" indent="182563" algn="l" defTabSz="914400" rtl="0" eaLnBrk="0" fontAlgn="base" latinLnBrk="0" hangingPunct="0">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s-MX" sz="1400" b="0" i="1" u="none" strike="noStrike" cap="none" normalizeH="0" baseline="0" dirty="0" smtClean="0">
                <a:ln>
                  <a:noFill/>
                </a:ln>
                <a:solidFill>
                  <a:srgbClr val="000000"/>
                </a:solidFill>
                <a:effectLst/>
                <a:latin typeface="Arial" pitchFamily="34" charset="0"/>
                <a:ea typeface="Calibri" pitchFamily="34" charset="0"/>
              </a:rPr>
              <a:t>Calendario para el registro de avances en el SFU</a:t>
            </a:r>
            <a:endParaRPr kumimoji="0" lang="es-ES" sz="1400" b="0" i="0" u="none" strike="noStrike" cap="none" normalizeH="0" baseline="0" dirty="0" smtClean="0">
              <a:ln>
                <a:noFill/>
              </a:ln>
              <a:solidFill>
                <a:schemeClr val="tx1"/>
              </a:solidFill>
              <a:effectLst/>
              <a:latin typeface="Arial" pitchFamily="34" charset="0"/>
            </a:endParaRPr>
          </a:p>
        </p:txBody>
      </p:sp>
      <p:graphicFrame>
        <p:nvGraphicFramePr>
          <p:cNvPr id="3" name="2 Tabla"/>
          <p:cNvGraphicFramePr>
            <a:graphicFrameLocks noGrp="1"/>
          </p:cNvGraphicFramePr>
          <p:nvPr/>
        </p:nvGraphicFramePr>
        <p:xfrm>
          <a:off x="395536" y="2420888"/>
          <a:ext cx="8352929" cy="4148075"/>
        </p:xfrm>
        <a:graphic>
          <a:graphicData uri="http://schemas.openxmlformats.org/drawingml/2006/table">
            <a:tbl>
              <a:tblPr>
                <a:tableStyleId>{616DA210-FB5B-4158-B5E0-FEB733F419BA}</a:tableStyleId>
              </a:tblPr>
              <a:tblGrid>
                <a:gridCol w="3940206"/>
                <a:gridCol w="1102903"/>
                <a:gridCol w="1102903"/>
                <a:gridCol w="1102903"/>
                <a:gridCol w="1104014"/>
              </a:tblGrid>
              <a:tr h="149225">
                <a:tc>
                  <a:txBody>
                    <a:bodyPr/>
                    <a:lstStyle/>
                    <a:p>
                      <a:pPr algn="ctr">
                        <a:lnSpc>
                          <a:spcPct val="115000"/>
                        </a:lnSpc>
                        <a:spcAft>
                          <a:spcPts val="0"/>
                        </a:spcAft>
                      </a:pPr>
                      <a:r>
                        <a:rPr lang="es-MX" sz="1200" b="1" dirty="0">
                          <a:latin typeface="Arial" pitchFamily="34" charset="0"/>
                          <a:cs typeface="Arial" pitchFamily="34" charset="0"/>
                        </a:rPr>
                        <a:t>Reporte de avances </a:t>
                      </a:r>
                      <a:endParaRPr lang="es-ES" sz="1200" b="1" dirty="0">
                        <a:solidFill>
                          <a:srgbClr val="000000"/>
                        </a:solidFill>
                        <a:latin typeface="Arial" pitchFamily="34" charset="0"/>
                        <a:ea typeface="Calibri"/>
                        <a:cs typeface="Arial" pitchFamily="34" charset="0"/>
                      </a:endParaRPr>
                    </a:p>
                  </a:txBody>
                  <a:tcPr marL="68580" marR="68580" marT="0" marB="0" anchor="ctr">
                    <a:solidFill>
                      <a:schemeClr val="accent3">
                        <a:lumMod val="60000"/>
                        <a:lumOff val="40000"/>
                      </a:schemeClr>
                    </a:solidFill>
                  </a:tcPr>
                </a:tc>
                <a:tc>
                  <a:txBody>
                    <a:bodyPr/>
                    <a:lstStyle/>
                    <a:p>
                      <a:pPr algn="ctr">
                        <a:lnSpc>
                          <a:spcPct val="115000"/>
                        </a:lnSpc>
                        <a:spcAft>
                          <a:spcPts val="0"/>
                        </a:spcAft>
                      </a:pPr>
                      <a:r>
                        <a:rPr lang="es-MX" sz="1200" b="1" dirty="0">
                          <a:latin typeface="Arial" pitchFamily="34" charset="0"/>
                          <a:cs typeface="Arial" pitchFamily="34" charset="0"/>
                        </a:rPr>
                        <a:t>I </a:t>
                      </a:r>
                      <a:endParaRPr lang="es-ES" sz="1200" b="1" dirty="0">
                        <a:latin typeface="Arial" pitchFamily="34" charset="0"/>
                        <a:cs typeface="Arial" pitchFamily="34" charset="0"/>
                      </a:endParaRPr>
                    </a:p>
                    <a:p>
                      <a:pPr algn="ctr">
                        <a:lnSpc>
                          <a:spcPct val="115000"/>
                        </a:lnSpc>
                        <a:spcAft>
                          <a:spcPts val="0"/>
                        </a:spcAft>
                      </a:pPr>
                      <a:r>
                        <a:rPr lang="es-MX" sz="1200" b="1" dirty="0">
                          <a:latin typeface="Arial" pitchFamily="34" charset="0"/>
                          <a:cs typeface="Arial" pitchFamily="34" charset="0"/>
                        </a:rPr>
                        <a:t>Trimestre </a:t>
                      </a:r>
                      <a:endParaRPr lang="es-ES" sz="1200" b="1" dirty="0">
                        <a:solidFill>
                          <a:srgbClr val="000000"/>
                        </a:solidFill>
                        <a:latin typeface="Arial" pitchFamily="34" charset="0"/>
                        <a:ea typeface="Calibri"/>
                        <a:cs typeface="Arial" pitchFamily="34"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es-MX" sz="1200" b="1" dirty="0">
                          <a:latin typeface="Arial" pitchFamily="34" charset="0"/>
                          <a:cs typeface="Arial" pitchFamily="34" charset="0"/>
                        </a:rPr>
                        <a:t>II </a:t>
                      </a:r>
                      <a:endParaRPr lang="es-ES" sz="1200" b="1" dirty="0">
                        <a:latin typeface="Arial" pitchFamily="34" charset="0"/>
                        <a:cs typeface="Arial" pitchFamily="34" charset="0"/>
                      </a:endParaRPr>
                    </a:p>
                    <a:p>
                      <a:pPr algn="ctr">
                        <a:lnSpc>
                          <a:spcPct val="115000"/>
                        </a:lnSpc>
                        <a:spcAft>
                          <a:spcPts val="0"/>
                        </a:spcAft>
                      </a:pPr>
                      <a:r>
                        <a:rPr lang="es-MX" sz="1200" b="1" dirty="0">
                          <a:latin typeface="Arial" pitchFamily="34" charset="0"/>
                          <a:cs typeface="Arial" pitchFamily="34" charset="0"/>
                        </a:rPr>
                        <a:t>Trimestre </a:t>
                      </a:r>
                      <a:endParaRPr lang="es-ES" sz="1200" b="1" dirty="0">
                        <a:solidFill>
                          <a:srgbClr val="000000"/>
                        </a:solidFill>
                        <a:latin typeface="Arial" pitchFamily="34" charset="0"/>
                        <a:ea typeface="Calibri"/>
                        <a:cs typeface="Arial" pitchFamily="34"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es-MX" sz="1200" b="1" dirty="0">
                          <a:latin typeface="Arial" pitchFamily="34" charset="0"/>
                          <a:cs typeface="Arial" pitchFamily="34" charset="0"/>
                        </a:rPr>
                        <a:t>III </a:t>
                      </a:r>
                      <a:endParaRPr lang="es-ES" sz="1200" b="1" dirty="0">
                        <a:latin typeface="Arial" pitchFamily="34" charset="0"/>
                        <a:cs typeface="Arial" pitchFamily="34" charset="0"/>
                      </a:endParaRPr>
                    </a:p>
                    <a:p>
                      <a:pPr algn="ctr">
                        <a:lnSpc>
                          <a:spcPct val="115000"/>
                        </a:lnSpc>
                        <a:spcAft>
                          <a:spcPts val="0"/>
                        </a:spcAft>
                      </a:pPr>
                      <a:r>
                        <a:rPr lang="es-MX" sz="1200" b="1" dirty="0">
                          <a:latin typeface="Arial" pitchFamily="34" charset="0"/>
                          <a:cs typeface="Arial" pitchFamily="34" charset="0"/>
                        </a:rPr>
                        <a:t>Trimestre </a:t>
                      </a:r>
                      <a:endParaRPr lang="es-ES" sz="1200" b="1" dirty="0">
                        <a:solidFill>
                          <a:srgbClr val="000000"/>
                        </a:solidFill>
                        <a:latin typeface="Arial" pitchFamily="34" charset="0"/>
                        <a:ea typeface="Calibri"/>
                        <a:cs typeface="Arial" pitchFamily="34"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es-MX" sz="1200" b="1" dirty="0">
                          <a:latin typeface="Arial" pitchFamily="34" charset="0"/>
                          <a:cs typeface="Arial" pitchFamily="34" charset="0"/>
                        </a:rPr>
                        <a:t>IV </a:t>
                      </a:r>
                      <a:endParaRPr lang="es-ES" sz="1200" b="1" dirty="0">
                        <a:latin typeface="Arial" pitchFamily="34" charset="0"/>
                        <a:cs typeface="Arial" pitchFamily="34" charset="0"/>
                      </a:endParaRPr>
                    </a:p>
                    <a:p>
                      <a:pPr algn="ctr">
                        <a:lnSpc>
                          <a:spcPct val="115000"/>
                        </a:lnSpc>
                        <a:spcAft>
                          <a:spcPts val="0"/>
                        </a:spcAft>
                      </a:pPr>
                      <a:r>
                        <a:rPr lang="es-MX" sz="1200" b="1" dirty="0">
                          <a:latin typeface="Arial" pitchFamily="34" charset="0"/>
                          <a:cs typeface="Arial" pitchFamily="34" charset="0"/>
                        </a:rPr>
                        <a:t>Trimestre </a:t>
                      </a:r>
                      <a:endParaRPr lang="es-ES" sz="1200" b="1" dirty="0">
                        <a:solidFill>
                          <a:srgbClr val="000000"/>
                        </a:solidFill>
                        <a:latin typeface="Arial" pitchFamily="34" charset="0"/>
                        <a:ea typeface="Calibri"/>
                        <a:cs typeface="Arial" pitchFamily="34" charset="0"/>
                      </a:endParaRPr>
                    </a:p>
                  </a:txBody>
                  <a:tcPr marL="68580" marR="68580" marT="0" marB="0">
                    <a:solidFill>
                      <a:schemeClr val="accent3">
                        <a:lumMod val="60000"/>
                        <a:lumOff val="40000"/>
                      </a:schemeClr>
                    </a:solidFill>
                  </a:tcPr>
                </a:tc>
              </a:tr>
              <a:tr h="389307">
                <a:tc>
                  <a:txBody>
                    <a:bodyPr/>
                    <a:lstStyle/>
                    <a:p>
                      <a:pPr>
                        <a:lnSpc>
                          <a:spcPct val="115000"/>
                        </a:lnSpc>
                        <a:spcAft>
                          <a:spcPts val="0"/>
                        </a:spcAft>
                      </a:pPr>
                      <a:r>
                        <a:rPr lang="es-MX" sz="1200" dirty="0">
                          <a:latin typeface="Arial" pitchFamily="34" charset="0"/>
                          <a:cs typeface="Arial" pitchFamily="34" charset="0"/>
                        </a:rPr>
                        <a:t>Mes en que se reporta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dirty="0">
                          <a:latin typeface="Arial" pitchFamily="34" charset="0"/>
                          <a:cs typeface="Arial" pitchFamily="34" charset="0"/>
                        </a:rPr>
                        <a:t>abril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dirty="0">
                          <a:latin typeface="Arial" pitchFamily="34" charset="0"/>
                          <a:cs typeface="Arial" pitchFamily="34" charset="0"/>
                        </a:rPr>
                        <a:t>julio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dirty="0">
                          <a:latin typeface="Arial" pitchFamily="34" charset="0"/>
                          <a:cs typeface="Arial" pitchFamily="34" charset="0"/>
                        </a:rPr>
                        <a:t>octubre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dirty="0">
                          <a:latin typeface="Arial" pitchFamily="34" charset="0"/>
                          <a:cs typeface="Arial" pitchFamily="34" charset="0"/>
                        </a:rPr>
                        <a:t>enero </a:t>
                      </a:r>
                      <a:endParaRPr lang="es-ES" sz="1200" dirty="0">
                        <a:solidFill>
                          <a:srgbClr val="000000"/>
                        </a:solidFill>
                        <a:latin typeface="Arial" pitchFamily="34" charset="0"/>
                        <a:ea typeface="Calibri"/>
                        <a:cs typeface="Arial" pitchFamily="34" charset="0"/>
                      </a:endParaRPr>
                    </a:p>
                  </a:txBody>
                  <a:tcPr marL="68580" marR="68580" marT="0" marB="0" anchor="ctr"/>
                </a:tc>
              </a:tr>
              <a:tr h="484870">
                <a:tc>
                  <a:txBody>
                    <a:bodyPr/>
                    <a:lstStyle/>
                    <a:p>
                      <a:pPr>
                        <a:lnSpc>
                          <a:spcPct val="115000"/>
                        </a:lnSpc>
                        <a:spcAft>
                          <a:spcPts val="0"/>
                        </a:spcAft>
                      </a:pPr>
                      <a:r>
                        <a:rPr lang="es-MX" sz="1200" dirty="0">
                          <a:latin typeface="Arial" pitchFamily="34" charset="0"/>
                          <a:cs typeface="Arial" pitchFamily="34" charset="0"/>
                        </a:rPr>
                        <a:t>Captura de información.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dirty="0">
                          <a:latin typeface="Arial" pitchFamily="34" charset="0"/>
                          <a:cs typeface="Arial" pitchFamily="34" charset="0"/>
                        </a:rPr>
                        <a:t>1 al 15 </a:t>
                      </a:r>
                      <a:endParaRPr lang="es-ES" sz="1200" dirty="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dirty="0">
                          <a:latin typeface="Arial" pitchFamily="34" charset="0"/>
                          <a:cs typeface="Arial" pitchFamily="34" charset="0"/>
                        </a:rPr>
                        <a:t>1 al 15 </a:t>
                      </a:r>
                      <a:endParaRPr lang="es-ES" sz="1200" dirty="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1 al 15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1 al 15 </a:t>
                      </a:r>
                      <a:endParaRPr lang="es-ES" sz="1200">
                        <a:solidFill>
                          <a:srgbClr val="000000"/>
                        </a:solidFill>
                        <a:latin typeface="Arial" pitchFamily="34" charset="0"/>
                        <a:ea typeface="Calibri"/>
                        <a:cs typeface="Arial" pitchFamily="34" charset="0"/>
                      </a:endParaRPr>
                    </a:p>
                  </a:txBody>
                  <a:tcPr marL="68580" marR="68580" marT="0" marB="0"/>
                </a:tc>
              </a:tr>
              <a:tr h="253760">
                <a:tc>
                  <a:txBody>
                    <a:bodyPr/>
                    <a:lstStyle/>
                    <a:p>
                      <a:pPr>
                        <a:lnSpc>
                          <a:spcPct val="115000"/>
                        </a:lnSpc>
                        <a:spcAft>
                          <a:spcPts val="0"/>
                        </a:spcAft>
                      </a:pPr>
                      <a:r>
                        <a:rPr lang="es-MX" sz="1200" dirty="0">
                          <a:latin typeface="Arial" pitchFamily="34" charset="0"/>
                          <a:cs typeface="Arial" pitchFamily="34" charset="0"/>
                        </a:rPr>
                        <a:t>Revisión de información de municipios o Demarcaciones y emisión de observaciones por parte de la entidad federativa correspondiente.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a:latin typeface="Arial" pitchFamily="34" charset="0"/>
                          <a:cs typeface="Arial" pitchFamily="34" charset="0"/>
                        </a:rPr>
                        <a:t>18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dirty="0">
                          <a:latin typeface="Arial" pitchFamily="34" charset="0"/>
                          <a:cs typeface="Arial" pitchFamily="34" charset="0"/>
                        </a:rPr>
                        <a:t>18 </a:t>
                      </a:r>
                      <a:endParaRPr lang="es-ES" sz="1200" dirty="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dirty="0">
                          <a:latin typeface="Arial" pitchFamily="34" charset="0"/>
                          <a:cs typeface="Arial" pitchFamily="34" charset="0"/>
                        </a:rPr>
                        <a:t>18 </a:t>
                      </a:r>
                      <a:endParaRPr lang="es-ES" sz="1200" dirty="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18 </a:t>
                      </a:r>
                      <a:endParaRPr lang="es-ES" sz="1200">
                        <a:solidFill>
                          <a:srgbClr val="000000"/>
                        </a:solidFill>
                        <a:latin typeface="Arial" pitchFamily="34" charset="0"/>
                        <a:ea typeface="Calibri"/>
                        <a:cs typeface="Arial" pitchFamily="34" charset="0"/>
                      </a:endParaRPr>
                    </a:p>
                  </a:txBody>
                  <a:tcPr marL="68580" marR="68580" marT="0" marB="0"/>
                </a:tc>
              </a:tr>
              <a:tr h="687420">
                <a:tc>
                  <a:txBody>
                    <a:bodyPr/>
                    <a:lstStyle/>
                    <a:p>
                      <a:pPr>
                        <a:lnSpc>
                          <a:spcPct val="115000"/>
                        </a:lnSpc>
                        <a:spcAft>
                          <a:spcPts val="0"/>
                        </a:spcAft>
                      </a:pPr>
                      <a:r>
                        <a:rPr lang="es-MX" sz="1200" dirty="0">
                          <a:latin typeface="Arial" pitchFamily="34" charset="0"/>
                          <a:cs typeface="Arial" pitchFamily="34" charset="0"/>
                        </a:rPr>
                        <a:t>Atención a observaciones por parte de los municipios o Demarcaciones, para envío de información consolidada.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a:latin typeface="Arial" pitchFamily="34" charset="0"/>
                          <a:cs typeface="Arial" pitchFamily="34" charset="0"/>
                        </a:rPr>
                        <a:t>20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dirty="0">
                          <a:latin typeface="Arial" pitchFamily="34" charset="0"/>
                          <a:cs typeface="Arial" pitchFamily="34" charset="0"/>
                        </a:rPr>
                        <a:t>20 </a:t>
                      </a:r>
                      <a:endParaRPr lang="es-ES" sz="1200" dirty="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dirty="0">
                          <a:latin typeface="Arial" pitchFamily="34" charset="0"/>
                          <a:cs typeface="Arial" pitchFamily="34" charset="0"/>
                        </a:rPr>
                        <a:t>20 </a:t>
                      </a:r>
                      <a:endParaRPr lang="es-ES" sz="1200" dirty="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20 </a:t>
                      </a:r>
                      <a:endParaRPr lang="es-ES" sz="1200">
                        <a:solidFill>
                          <a:srgbClr val="000000"/>
                        </a:solidFill>
                        <a:latin typeface="Arial" pitchFamily="34" charset="0"/>
                        <a:ea typeface="Calibri"/>
                        <a:cs typeface="Arial" pitchFamily="34" charset="0"/>
                      </a:endParaRPr>
                    </a:p>
                  </a:txBody>
                  <a:tcPr marL="68580" marR="68580" marT="0" marB="0"/>
                </a:tc>
              </a:tr>
              <a:tr h="650391">
                <a:tc>
                  <a:txBody>
                    <a:bodyPr/>
                    <a:lstStyle/>
                    <a:p>
                      <a:pPr>
                        <a:lnSpc>
                          <a:spcPct val="115000"/>
                        </a:lnSpc>
                        <a:spcAft>
                          <a:spcPts val="0"/>
                        </a:spcAft>
                      </a:pPr>
                      <a:r>
                        <a:rPr lang="es-MX" sz="1200" dirty="0">
                          <a:latin typeface="Arial" pitchFamily="34" charset="0"/>
                          <a:cs typeface="Arial" pitchFamily="34" charset="0"/>
                        </a:rPr>
                        <a:t>Revisión de información y emisión de observaciones por parte de las Dependencias y Entidades.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a:latin typeface="Arial" pitchFamily="34" charset="0"/>
                          <a:cs typeface="Arial" pitchFamily="34" charset="0"/>
                        </a:rPr>
                        <a:t>23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23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23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dirty="0">
                          <a:latin typeface="Arial" pitchFamily="34" charset="0"/>
                          <a:cs typeface="Arial" pitchFamily="34" charset="0"/>
                        </a:rPr>
                        <a:t>23 </a:t>
                      </a:r>
                      <a:endParaRPr lang="es-ES" sz="1200" dirty="0">
                        <a:solidFill>
                          <a:srgbClr val="000000"/>
                        </a:solidFill>
                        <a:latin typeface="Arial" pitchFamily="34" charset="0"/>
                        <a:ea typeface="Calibri"/>
                        <a:cs typeface="Arial" pitchFamily="34" charset="0"/>
                      </a:endParaRPr>
                    </a:p>
                  </a:txBody>
                  <a:tcPr marL="68580" marR="68580" marT="0" marB="0"/>
                </a:tc>
              </a:tr>
              <a:tr h="535642">
                <a:tc>
                  <a:txBody>
                    <a:bodyPr/>
                    <a:lstStyle/>
                    <a:p>
                      <a:pPr>
                        <a:lnSpc>
                          <a:spcPct val="115000"/>
                        </a:lnSpc>
                        <a:spcAft>
                          <a:spcPts val="0"/>
                        </a:spcAft>
                      </a:pPr>
                      <a:r>
                        <a:rPr lang="es-MX" sz="1200" dirty="0">
                          <a:latin typeface="Arial" pitchFamily="34" charset="0"/>
                          <a:cs typeface="Arial" pitchFamily="34" charset="0"/>
                        </a:rPr>
                        <a:t>Atención a observaciones por parte de las entidades federativas.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a:latin typeface="Arial" pitchFamily="34" charset="0"/>
                          <a:cs typeface="Arial" pitchFamily="34" charset="0"/>
                        </a:rPr>
                        <a:t>25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25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25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dirty="0">
                          <a:latin typeface="Arial" pitchFamily="34" charset="0"/>
                          <a:cs typeface="Arial" pitchFamily="34" charset="0"/>
                        </a:rPr>
                        <a:t>25 </a:t>
                      </a:r>
                      <a:endParaRPr lang="es-ES" sz="1200" dirty="0">
                        <a:solidFill>
                          <a:srgbClr val="000000"/>
                        </a:solidFill>
                        <a:latin typeface="Arial" pitchFamily="34" charset="0"/>
                        <a:ea typeface="Calibri"/>
                        <a:cs typeface="Arial" pitchFamily="34" charset="0"/>
                      </a:endParaRPr>
                    </a:p>
                  </a:txBody>
                  <a:tcPr marL="68580" marR="68580" marT="0" marB="0"/>
                </a:tc>
              </a:tr>
              <a:tr h="348885">
                <a:tc>
                  <a:txBody>
                    <a:bodyPr/>
                    <a:lstStyle/>
                    <a:p>
                      <a:pPr>
                        <a:lnSpc>
                          <a:spcPct val="115000"/>
                        </a:lnSpc>
                        <a:spcAft>
                          <a:spcPts val="0"/>
                        </a:spcAft>
                      </a:pPr>
                      <a:r>
                        <a:rPr lang="es-MX" sz="1200" dirty="0">
                          <a:latin typeface="Arial" pitchFamily="34" charset="0"/>
                          <a:cs typeface="Arial" pitchFamily="34" charset="0"/>
                        </a:rPr>
                        <a:t>Cierre definitivo del SFU. </a:t>
                      </a:r>
                      <a:endParaRPr lang="es-ES" sz="1200" dirty="0">
                        <a:solidFill>
                          <a:srgbClr val="000000"/>
                        </a:solidFill>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MX" sz="1200">
                          <a:latin typeface="Arial" pitchFamily="34" charset="0"/>
                          <a:cs typeface="Arial" pitchFamily="34" charset="0"/>
                        </a:rPr>
                        <a:t>25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25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a:latin typeface="Arial" pitchFamily="34" charset="0"/>
                          <a:cs typeface="Arial" pitchFamily="34" charset="0"/>
                        </a:rPr>
                        <a:t>25 </a:t>
                      </a:r>
                      <a:endParaRPr lang="es-ES" sz="1200">
                        <a:solidFill>
                          <a:srgbClr val="000000"/>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MX" sz="1200" dirty="0">
                          <a:latin typeface="Arial" pitchFamily="34" charset="0"/>
                          <a:cs typeface="Arial" pitchFamily="34" charset="0"/>
                        </a:rPr>
                        <a:t>25 </a:t>
                      </a:r>
                      <a:endParaRPr lang="es-ES" sz="1200" dirty="0">
                        <a:solidFill>
                          <a:srgbClr val="000000"/>
                        </a:solidFill>
                        <a:latin typeface="Arial" pitchFamily="34" charset="0"/>
                        <a:ea typeface="Calibri"/>
                        <a:cs typeface="Arial" pitchFamily="34"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95536" y="1052736"/>
          <a:ext cx="8568952" cy="5608320"/>
        </p:xfrm>
        <a:graphic>
          <a:graphicData uri="http://schemas.openxmlformats.org/drawingml/2006/table">
            <a:tbl>
              <a:tblPr/>
              <a:tblGrid>
                <a:gridCol w="3744416"/>
                <a:gridCol w="2808312"/>
                <a:gridCol w="2016224"/>
              </a:tblGrid>
              <a:tr h="270933">
                <a:tc>
                  <a:txBody>
                    <a:bodyPr/>
                    <a:lstStyle/>
                    <a:p>
                      <a:pPr algn="ctr">
                        <a:spcAft>
                          <a:spcPts val="0"/>
                        </a:spcAft>
                      </a:pPr>
                      <a:r>
                        <a:rPr lang="es-ES" sz="1600" b="1" dirty="0">
                          <a:solidFill>
                            <a:srgbClr val="000000"/>
                          </a:solidFill>
                          <a:latin typeface="Arial" pitchFamily="34" charset="0"/>
                          <a:ea typeface="Calibri"/>
                          <a:cs typeface="Arial" pitchFamily="34" charset="0"/>
                        </a:rPr>
                        <a:t>INFORMACIÓN A PUBLICAR EN LA</a:t>
                      </a:r>
                      <a:endParaRPr lang="es-ES" sz="1600" dirty="0">
                        <a:solidFill>
                          <a:srgbClr val="000000"/>
                        </a:solidFill>
                        <a:latin typeface="Arial" pitchFamily="34" charset="0"/>
                        <a:ea typeface="Calibri"/>
                        <a:cs typeface="Arial" pitchFamily="34" charset="0"/>
                      </a:endParaRPr>
                    </a:p>
                    <a:p>
                      <a:pPr algn="ctr">
                        <a:spcAft>
                          <a:spcPts val="0"/>
                        </a:spcAft>
                      </a:pPr>
                      <a:r>
                        <a:rPr lang="es-ES" sz="1600" b="1" dirty="0">
                          <a:solidFill>
                            <a:srgbClr val="000000"/>
                          </a:solidFill>
                          <a:latin typeface="Arial" pitchFamily="34" charset="0"/>
                          <a:ea typeface="Calibri"/>
                          <a:cs typeface="Arial" pitchFamily="34" charset="0"/>
                        </a:rPr>
                        <a:t>PÁGINA DE INTERNET</a:t>
                      </a: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algn="ctr">
                        <a:spcAft>
                          <a:spcPts val="0"/>
                        </a:spcAft>
                      </a:pPr>
                      <a:r>
                        <a:rPr lang="es-ES" sz="1600" b="1">
                          <a:solidFill>
                            <a:srgbClr val="000000"/>
                          </a:solidFill>
                          <a:latin typeface="Arial" pitchFamily="34" charset="0"/>
                          <a:ea typeface="Calibri"/>
                          <a:cs typeface="Arial" pitchFamily="34" charset="0"/>
                        </a:rPr>
                        <a:t>PLAZOS PARA LA PUBLICACIÓN</a:t>
                      </a:r>
                      <a:endParaRPr lang="es-ES" sz="160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algn="ctr">
                        <a:spcAft>
                          <a:spcPts val="0"/>
                        </a:spcAft>
                      </a:pPr>
                      <a:r>
                        <a:rPr lang="es-ES" sz="1600" b="1">
                          <a:solidFill>
                            <a:srgbClr val="000000"/>
                          </a:solidFill>
                          <a:latin typeface="Arial" pitchFamily="34" charset="0"/>
                          <a:ea typeface="Calibri"/>
                          <a:cs typeface="Arial" pitchFamily="34" charset="0"/>
                        </a:rPr>
                        <a:t>FUNDAMENTO</a:t>
                      </a:r>
                      <a:endParaRPr lang="es-ES" sz="160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r>
              <a:tr h="203200">
                <a:tc>
                  <a:txBody>
                    <a:bodyPr/>
                    <a:lstStyle/>
                    <a:p>
                      <a:pPr algn="just">
                        <a:spcAft>
                          <a:spcPts val="0"/>
                        </a:spcAft>
                      </a:pPr>
                      <a:r>
                        <a:rPr lang="es-ES" sz="1600">
                          <a:solidFill>
                            <a:srgbClr val="000000"/>
                          </a:solidFill>
                          <a:latin typeface="Arial" pitchFamily="34" charset="0"/>
                          <a:ea typeface="Calibri"/>
                          <a:cs typeface="Arial" pitchFamily="34" charset="0"/>
                        </a:rPr>
                        <a:t>Inventario de Bienes</a:t>
                      </a: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Actualización por lo menos cada seis meses</a:t>
                      </a: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Art. 27 de la LGCG</a:t>
                      </a: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dot"/>
                      <a:round/>
                      <a:headEnd type="none" w="med" len="med"/>
                      <a:tailEnd type="none" w="med" len="med"/>
                    </a:lnB>
                  </a:tcPr>
                </a:tc>
              </a:tr>
              <a:tr h="135467">
                <a:tc>
                  <a:txBody>
                    <a:bodyPr/>
                    <a:lstStyle/>
                    <a:p>
                      <a:pPr algn="just">
                        <a:spcAft>
                          <a:spcPts val="0"/>
                        </a:spcAft>
                      </a:pPr>
                      <a:r>
                        <a:rPr lang="es-ES" sz="1600">
                          <a:solidFill>
                            <a:srgbClr val="000000"/>
                          </a:solidFill>
                          <a:latin typeface="Arial" pitchFamily="34" charset="0"/>
                          <a:ea typeface="Calibri"/>
                          <a:cs typeface="Arial" pitchFamily="34" charset="0"/>
                        </a:rPr>
                        <a:t>Información Financiera Gubernamental</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Trimestralmente</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Art. 58 y 78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r h="270933">
                <a:tc>
                  <a:txBody>
                    <a:bodyPr/>
                    <a:lstStyle/>
                    <a:p>
                      <a:pPr algn="just">
                        <a:spcAft>
                          <a:spcPts val="0"/>
                        </a:spcAft>
                      </a:pPr>
                      <a:r>
                        <a:rPr lang="es-ES" sz="1600" dirty="0">
                          <a:solidFill>
                            <a:srgbClr val="000000"/>
                          </a:solidFill>
                          <a:latin typeface="Arial" pitchFamily="34" charset="0"/>
                          <a:ea typeface="Calibri"/>
                          <a:cs typeface="Arial" pitchFamily="34" charset="0"/>
                        </a:rPr>
                        <a:t>Informes y Documentos de naturaleza anual</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A más tardar 30 días después del cierre del periodo que corresponda</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Art. 58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r h="406400">
                <a:tc>
                  <a:txBody>
                    <a:bodyPr/>
                    <a:lstStyle/>
                    <a:p>
                      <a:pPr algn="just">
                        <a:spcAft>
                          <a:spcPts val="0"/>
                        </a:spcAft>
                      </a:pPr>
                      <a:r>
                        <a:rPr lang="es-ES" sz="1600" dirty="0">
                          <a:solidFill>
                            <a:srgbClr val="000000"/>
                          </a:solidFill>
                          <a:latin typeface="Arial" pitchFamily="34" charset="0"/>
                          <a:ea typeface="Calibri"/>
                          <a:cs typeface="Arial" pitchFamily="34" charset="0"/>
                        </a:rPr>
                        <a:t>Disposiciones aplicables al proceso de integración de las Leyes de Ingresos y Presupuestos de </a:t>
                      </a:r>
                      <a:r>
                        <a:rPr lang="es-ES" sz="1600" dirty="0" smtClean="0">
                          <a:solidFill>
                            <a:srgbClr val="000000"/>
                          </a:solidFill>
                          <a:latin typeface="Arial" pitchFamily="34" charset="0"/>
                          <a:ea typeface="Calibri"/>
                          <a:cs typeface="Arial" pitchFamily="34" charset="0"/>
                        </a:rPr>
                        <a:t>Egresos</a:t>
                      </a:r>
                    </a:p>
                    <a:p>
                      <a:pPr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En el momento en que entren en vigor</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Art. 60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r h="338667">
                <a:tc>
                  <a:txBody>
                    <a:bodyPr/>
                    <a:lstStyle/>
                    <a:p>
                      <a:pPr algn="just">
                        <a:spcAft>
                          <a:spcPts val="0"/>
                        </a:spcAft>
                      </a:pPr>
                      <a:r>
                        <a:rPr lang="es-ES" sz="1600" dirty="0">
                          <a:solidFill>
                            <a:srgbClr val="000000"/>
                          </a:solidFill>
                          <a:latin typeface="Arial" pitchFamily="34" charset="0"/>
                          <a:ea typeface="Calibri"/>
                          <a:cs typeface="Arial" pitchFamily="34" charset="0"/>
                        </a:rPr>
                        <a:t>Documentos dirigidos a la ciudadanía que expliquen, el contenido de la información </a:t>
                      </a:r>
                      <a:r>
                        <a:rPr lang="es-ES" sz="1600" dirty="0" smtClean="0">
                          <a:solidFill>
                            <a:srgbClr val="000000"/>
                          </a:solidFill>
                          <a:latin typeface="Arial" pitchFamily="34" charset="0"/>
                          <a:ea typeface="Calibri"/>
                          <a:cs typeface="Arial" pitchFamily="34" charset="0"/>
                        </a:rPr>
                        <a:t>financiera</a:t>
                      </a:r>
                    </a:p>
                    <a:p>
                      <a:pPr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Por lo menos Trimestralmente</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Art. 58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r h="270933">
                <a:tc>
                  <a:txBody>
                    <a:bodyPr/>
                    <a:lstStyle/>
                    <a:p>
                      <a:pPr algn="just">
                        <a:spcAft>
                          <a:spcPts val="0"/>
                        </a:spcAft>
                      </a:pPr>
                      <a:r>
                        <a:rPr lang="es-ES" sz="1600" dirty="0">
                          <a:solidFill>
                            <a:srgbClr val="000000"/>
                          </a:solidFill>
                          <a:latin typeface="Arial" pitchFamily="34" charset="0"/>
                          <a:ea typeface="Calibri"/>
                          <a:cs typeface="Arial" pitchFamily="34" charset="0"/>
                        </a:rPr>
                        <a:t>Iniciativa de Ley de Ingresos y Proyecto de Presupuesto de </a:t>
                      </a:r>
                      <a:r>
                        <a:rPr lang="es-ES" sz="1600" dirty="0" smtClean="0">
                          <a:solidFill>
                            <a:srgbClr val="000000"/>
                          </a:solidFill>
                          <a:latin typeface="Arial" pitchFamily="34" charset="0"/>
                          <a:ea typeface="Calibri"/>
                          <a:cs typeface="Arial" pitchFamily="34" charset="0"/>
                        </a:rPr>
                        <a:t>Egresos</a:t>
                      </a:r>
                    </a:p>
                    <a:p>
                      <a:pPr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Conforme lo que dispongan los ordenamientos legales</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a:solidFill>
                            <a:srgbClr val="000000"/>
                          </a:solidFill>
                          <a:latin typeface="Arial" pitchFamily="34" charset="0"/>
                          <a:ea typeface="Calibri"/>
                          <a:cs typeface="Arial" pitchFamily="34" charset="0"/>
                        </a:rPr>
                        <a:t>Art. 63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r h="338667">
                <a:tc>
                  <a:txBody>
                    <a:bodyPr/>
                    <a:lstStyle/>
                    <a:p>
                      <a:pPr algn="just">
                        <a:spcAft>
                          <a:spcPts val="0"/>
                        </a:spcAft>
                      </a:pPr>
                      <a:r>
                        <a:rPr lang="es-ES" sz="1600" dirty="0">
                          <a:solidFill>
                            <a:srgbClr val="000000"/>
                          </a:solidFill>
                          <a:latin typeface="Arial" pitchFamily="34" charset="0"/>
                          <a:ea typeface="Calibri"/>
                          <a:cs typeface="Arial" pitchFamily="34" charset="0"/>
                        </a:rPr>
                        <a:t>Ley de Ingresos, Presupuesto de Egresos, Dictámenes, Acuerdos de Comisión, Actas, etc.</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En el momento en que sean aprobados</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Art. 65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67544" y="1052736"/>
          <a:ext cx="8496942" cy="5608320"/>
        </p:xfrm>
        <a:graphic>
          <a:graphicData uri="http://schemas.openxmlformats.org/drawingml/2006/table">
            <a:tbl>
              <a:tblPr/>
              <a:tblGrid>
                <a:gridCol w="3961580"/>
                <a:gridCol w="2042680"/>
                <a:gridCol w="2492682"/>
              </a:tblGrid>
              <a:tr h="270933">
                <a:tc>
                  <a:txBody>
                    <a:bodyPr/>
                    <a:lstStyle/>
                    <a:p>
                      <a:pPr algn="ctr">
                        <a:spcAft>
                          <a:spcPts val="0"/>
                        </a:spcAft>
                      </a:pPr>
                      <a:r>
                        <a:rPr lang="es-ES" sz="1600" b="1" dirty="0">
                          <a:solidFill>
                            <a:srgbClr val="000000"/>
                          </a:solidFill>
                          <a:latin typeface="Arial" pitchFamily="34" charset="0"/>
                          <a:ea typeface="Calibri"/>
                          <a:cs typeface="Arial" pitchFamily="34" charset="0"/>
                        </a:rPr>
                        <a:t>INFORMACIÓN A PUBLICAR EN LA</a:t>
                      </a:r>
                      <a:endParaRPr lang="es-ES" sz="1600" dirty="0">
                        <a:solidFill>
                          <a:srgbClr val="000000"/>
                        </a:solidFill>
                        <a:latin typeface="Arial" pitchFamily="34" charset="0"/>
                        <a:ea typeface="Calibri"/>
                        <a:cs typeface="Arial" pitchFamily="34" charset="0"/>
                      </a:endParaRPr>
                    </a:p>
                    <a:p>
                      <a:pPr algn="ctr">
                        <a:spcAft>
                          <a:spcPts val="0"/>
                        </a:spcAft>
                      </a:pPr>
                      <a:r>
                        <a:rPr lang="es-ES" sz="1600" b="1" dirty="0">
                          <a:solidFill>
                            <a:srgbClr val="000000"/>
                          </a:solidFill>
                          <a:latin typeface="Arial" pitchFamily="34" charset="0"/>
                          <a:ea typeface="Calibri"/>
                          <a:cs typeface="Arial" pitchFamily="34" charset="0"/>
                        </a:rPr>
                        <a:t>PÁGINA DE INTERNET</a:t>
                      </a: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algn="ctr">
                        <a:spcAft>
                          <a:spcPts val="0"/>
                        </a:spcAft>
                      </a:pPr>
                      <a:r>
                        <a:rPr lang="es-ES" sz="1600" b="1">
                          <a:solidFill>
                            <a:srgbClr val="000000"/>
                          </a:solidFill>
                          <a:latin typeface="Arial" pitchFamily="34" charset="0"/>
                          <a:ea typeface="Calibri"/>
                          <a:cs typeface="Arial" pitchFamily="34" charset="0"/>
                        </a:rPr>
                        <a:t>PLAZOS PARA LA PUBLICACIÓN</a:t>
                      </a:r>
                      <a:endParaRPr lang="es-ES" sz="160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algn="ctr">
                        <a:spcAft>
                          <a:spcPts val="0"/>
                        </a:spcAft>
                      </a:pPr>
                      <a:r>
                        <a:rPr lang="es-ES" sz="1600" b="1">
                          <a:solidFill>
                            <a:srgbClr val="000000"/>
                          </a:solidFill>
                          <a:latin typeface="Arial" pitchFamily="34" charset="0"/>
                          <a:ea typeface="Calibri"/>
                          <a:cs typeface="Arial" pitchFamily="34" charset="0"/>
                        </a:rPr>
                        <a:t>FUNDAMENTO</a:t>
                      </a:r>
                      <a:endParaRPr lang="es-ES" sz="160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r>
              <a:tr h="338667">
                <a:tc>
                  <a:txBody>
                    <a:bodyPr/>
                    <a:lstStyle/>
                    <a:p>
                      <a:pPr algn="just">
                        <a:spcAft>
                          <a:spcPts val="0"/>
                        </a:spcAft>
                      </a:pPr>
                      <a:r>
                        <a:rPr lang="es-ES" sz="1600" dirty="0">
                          <a:solidFill>
                            <a:srgbClr val="000000"/>
                          </a:solidFill>
                          <a:latin typeface="Arial" pitchFamily="34" charset="0"/>
                          <a:ea typeface="Calibri"/>
                          <a:cs typeface="Arial" pitchFamily="34" charset="0"/>
                        </a:rPr>
                        <a:t>Montos pagados durante el periodo por concepto de ayudas y subsidios a sectores económicos y </a:t>
                      </a:r>
                      <a:r>
                        <a:rPr lang="es-ES" sz="1600" dirty="0" smtClean="0">
                          <a:solidFill>
                            <a:srgbClr val="000000"/>
                          </a:solidFill>
                          <a:latin typeface="Arial" pitchFamily="34" charset="0"/>
                          <a:ea typeface="Calibri"/>
                          <a:cs typeface="Arial" pitchFamily="34" charset="0"/>
                        </a:rPr>
                        <a:t>sociales</a:t>
                      </a:r>
                    </a:p>
                    <a:p>
                      <a:pPr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Art. 67 de la LGCG</a:t>
                      </a:r>
                    </a:p>
                  </a:txBody>
                  <a:tcPr marL="30480" marR="30480" marT="0" marB="0" anchor="ctr">
                    <a:lnL>
                      <a:noFill/>
                    </a:lnL>
                    <a:lnR>
                      <a:noFill/>
                    </a:lnR>
                    <a:lnT w="12700" cap="flat" cmpd="sng" algn="ctr">
                      <a:solidFill>
                        <a:srgbClr val="76923C"/>
                      </a:solidFill>
                      <a:prstDash val="solid"/>
                      <a:round/>
                      <a:headEnd type="none" w="med" len="med"/>
                      <a:tailEnd type="none" w="med" len="med"/>
                    </a:lnT>
                    <a:lnB w="12700" cap="flat" cmpd="sng" algn="ctr">
                      <a:solidFill>
                        <a:srgbClr val="76923C"/>
                      </a:solidFill>
                      <a:prstDash val="dot"/>
                      <a:round/>
                      <a:headEnd type="none" w="med" len="med"/>
                      <a:tailEnd type="none" w="med" len="med"/>
                    </a:lnB>
                  </a:tcPr>
                </a:tc>
              </a:tr>
              <a:tr h="474133">
                <a:tc>
                  <a:txBody>
                    <a:bodyPr/>
                    <a:lstStyle/>
                    <a:p>
                      <a:pPr algn="just">
                        <a:spcAft>
                          <a:spcPts val="0"/>
                        </a:spcAft>
                      </a:pPr>
                      <a:r>
                        <a:rPr lang="es-ES" sz="1600" dirty="0">
                          <a:solidFill>
                            <a:srgbClr val="000000"/>
                          </a:solidFill>
                          <a:latin typeface="Arial" pitchFamily="34" charset="0"/>
                          <a:ea typeface="Calibri"/>
                          <a:cs typeface="Arial" pitchFamily="34" charset="0"/>
                        </a:rPr>
                        <a:t>Información relativa al Fondo de Aportaciones para el Fortalecimiento de los Municipios y de las Demarcaciones Territoriales del Distrito </a:t>
                      </a:r>
                      <a:r>
                        <a:rPr lang="es-ES" sz="1600" dirty="0" smtClean="0">
                          <a:solidFill>
                            <a:srgbClr val="000000"/>
                          </a:solidFill>
                          <a:latin typeface="Arial" pitchFamily="34" charset="0"/>
                          <a:ea typeface="Calibri"/>
                          <a:cs typeface="Arial" pitchFamily="34" charset="0"/>
                        </a:rPr>
                        <a:t>Federal</a:t>
                      </a:r>
                    </a:p>
                    <a:p>
                      <a:pPr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Art. 76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r h="338667">
                <a:tc>
                  <a:txBody>
                    <a:bodyPr/>
                    <a:lstStyle/>
                    <a:p>
                      <a:pPr algn="just">
                        <a:spcAft>
                          <a:spcPts val="0"/>
                        </a:spcAft>
                      </a:pPr>
                      <a:r>
                        <a:rPr lang="es-ES" sz="1600" dirty="0">
                          <a:solidFill>
                            <a:srgbClr val="000000"/>
                          </a:solidFill>
                          <a:latin typeface="Arial" pitchFamily="34" charset="0"/>
                          <a:ea typeface="Calibri"/>
                          <a:cs typeface="Arial" pitchFamily="34" charset="0"/>
                        </a:rPr>
                        <a:t>Programa Anual de Evaluaciones, metodologías e indicadores de </a:t>
                      </a:r>
                      <a:r>
                        <a:rPr lang="es-ES" sz="1600" dirty="0" smtClean="0">
                          <a:solidFill>
                            <a:srgbClr val="000000"/>
                          </a:solidFill>
                          <a:latin typeface="Arial" pitchFamily="34" charset="0"/>
                          <a:ea typeface="Calibri"/>
                          <a:cs typeface="Arial" pitchFamily="34" charset="0"/>
                        </a:rPr>
                        <a:t>desempeño</a:t>
                      </a:r>
                    </a:p>
                    <a:p>
                      <a:pPr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A más tardar el último día hábil de </a:t>
                      </a:r>
                      <a:r>
                        <a:rPr lang="es-ES" sz="1600" dirty="0" smtClean="0">
                          <a:solidFill>
                            <a:srgbClr val="000000"/>
                          </a:solidFill>
                          <a:latin typeface="Arial" pitchFamily="34" charset="0"/>
                          <a:ea typeface="Calibri"/>
                          <a:cs typeface="Arial" pitchFamily="34" charset="0"/>
                        </a:rPr>
                        <a:t>abril</a:t>
                      </a:r>
                    </a:p>
                    <a:p>
                      <a:pPr marL="15875"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Art. 79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r h="338667">
                <a:tc>
                  <a:txBody>
                    <a:bodyPr/>
                    <a:lstStyle/>
                    <a:p>
                      <a:pPr algn="just">
                        <a:spcAft>
                          <a:spcPts val="0"/>
                        </a:spcAft>
                      </a:pPr>
                      <a:r>
                        <a:rPr lang="es-ES" sz="1600" dirty="0">
                          <a:solidFill>
                            <a:srgbClr val="000000"/>
                          </a:solidFill>
                          <a:latin typeface="Arial" pitchFamily="34" charset="0"/>
                          <a:ea typeface="Calibri"/>
                          <a:cs typeface="Arial" pitchFamily="34" charset="0"/>
                        </a:rPr>
                        <a:t>Resultados de las evaluaciones e informar sobre las personas que realizaron las </a:t>
                      </a:r>
                      <a:r>
                        <a:rPr lang="es-ES" sz="1600" dirty="0" smtClean="0">
                          <a:solidFill>
                            <a:srgbClr val="000000"/>
                          </a:solidFill>
                          <a:latin typeface="Arial" pitchFamily="34" charset="0"/>
                          <a:ea typeface="Calibri"/>
                          <a:cs typeface="Arial" pitchFamily="34" charset="0"/>
                        </a:rPr>
                        <a:t>mismas</a:t>
                      </a:r>
                    </a:p>
                    <a:p>
                      <a:pPr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30 días posteriores a la conclusión de las evaluaciones</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Art. 79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dot"/>
                      <a:round/>
                      <a:headEnd type="none" w="med" len="med"/>
                      <a:tailEnd type="none" w="med" len="med"/>
                    </a:lnB>
                  </a:tcPr>
                </a:tc>
              </a:tr>
              <a:tr h="338667">
                <a:tc>
                  <a:txBody>
                    <a:bodyPr/>
                    <a:lstStyle/>
                    <a:p>
                      <a:pPr algn="just">
                        <a:spcAft>
                          <a:spcPts val="0"/>
                        </a:spcAft>
                      </a:pPr>
                      <a:r>
                        <a:rPr lang="es-ES" sz="1600" dirty="0">
                          <a:solidFill>
                            <a:srgbClr val="000000"/>
                          </a:solidFill>
                          <a:latin typeface="Arial" pitchFamily="34" charset="0"/>
                          <a:ea typeface="Calibri"/>
                          <a:cs typeface="Arial" pitchFamily="34" charset="0"/>
                        </a:rPr>
                        <a:t>Información relativa a la evaluación del Desempeño de los programas y políticas </a:t>
                      </a:r>
                      <a:r>
                        <a:rPr lang="es-ES" sz="1600" dirty="0" smtClean="0">
                          <a:solidFill>
                            <a:srgbClr val="000000"/>
                          </a:solidFill>
                          <a:latin typeface="Arial" pitchFamily="34" charset="0"/>
                          <a:ea typeface="Calibri"/>
                          <a:cs typeface="Arial" pitchFamily="34" charset="0"/>
                        </a:rPr>
                        <a:t>públicas</a:t>
                      </a:r>
                    </a:p>
                    <a:p>
                      <a:pPr algn="just">
                        <a:spcAft>
                          <a:spcPts val="0"/>
                        </a:spcAft>
                      </a:pPr>
                      <a:endParaRPr lang="es-ES" sz="1600" dirty="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marL="15875" algn="just">
                        <a:spcAft>
                          <a:spcPts val="0"/>
                        </a:spcAft>
                      </a:pPr>
                      <a:endParaRPr lang="es-ES" sz="1600">
                        <a:solidFill>
                          <a:srgbClr val="000000"/>
                        </a:solidFill>
                        <a:latin typeface="Arial" pitchFamily="34" charset="0"/>
                        <a:ea typeface="Calibri"/>
                        <a:cs typeface="Arial" pitchFamily="34" charset="0"/>
                      </a:endParaRP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marL="15875" algn="just">
                        <a:spcAft>
                          <a:spcPts val="0"/>
                        </a:spcAft>
                      </a:pPr>
                      <a:r>
                        <a:rPr lang="es-ES" sz="1600" dirty="0">
                          <a:solidFill>
                            <a:srgbClr val="000000"/>
                          </a:solidFill>
                          <a:latin typeface="Arial" pitchFamily="34" charset="0"/>
                          <a:ea typeface="Calibri"/>
                          <a:cs typeface="Arial" pitchFamily="34" charset="0"/>
                        </a:rPr>
                        <a:t>Art. 64 de la LGCG</a:t>
                      </a:r>
                    </a:p>
                  </a:txBody>
                  <a:tcPr marL="30480" marR="30480" marT="0" marB="0" anchor="ctr">
                    <a:lnL>
                      <a:noFill/>
                    </a:lnL>
                    <a:lnR>
                      <a:noFill/>
                    </a:lnR>
                    <a:lnT w="12700" cap="flat" cmpd="sng" algn="ctr">
                      <a:solidFill>
                        <a:srgbClr val="76923C"/>
                      </a:solidFill>
                      <a:prstDash val="dot"/>
                      <a:round/>
                      <a:headEnd type="none" w="med" len="med"/>
                      <a:tailEnd type="none" w="med" len="med"/>
                    </a:lnT>
                    <a:lnB w="12700" cap="flat" cmpd="sng" algn="ctr">
                      <a:solidFill>
                        <a:srgbClr val="76923C"/>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5400000">
            <a:off x="4370981" y="2084984"/>
            <a:ext cx="401243" cy="9144793"/>
          </a:xfrm>
          <a:prstGeom prst="rect">
            <a:avLst/>
          </a:prstGeom>
          <a:solidFill>
            <a:schemeClr val="accent3">
              <a:lumMod val="7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 name="2 Rectángulo"/>
          <p:cNvSpPr/>
          <p:nvPr/>
        </p:nvSpPr>
        <p:spPr>
          <a:xfrm rot="5400000">
            <a:off x="4502447" y="2096392"/>
            <a:ext cx="66874" cy="91447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 name="3 CuadroTexto"/>
          <p:cNvSpPr txBox="1"/>
          <p:nvPr/>
        </p:nvSpPr>
        <p:spPr>
          <a:xfrm>
            <a:off x="395536" y="4869160"/>
            <a:ext cx="8568952" cy="1938992"/>
          </a:xfrm>
          <a:prstGeom prst="rect">
            <a:avLst/>
          </a:prstGeom>
          <a:noFill/>
        </p:spPr>
        <p:txBody>
          <a:bodyPr wrap="square" rtlCol="0">
            <a:spAutoFit/>
          </a:bodyPr>
          <a:lstStyle/>
          <a:p>
            <a:r>
              <a:rPr lang="es-MX" sz="2000" b="1" cap="small" dirty="0" smtClean="0"/>
              <a:t>L.C. David Arizmendi Parra</a:t>
            </a:r>
          </a:p>
          <a:p>
            <a:endParaRPr lang="es-MX" sz="2000" b="1" cap="small" dirty="0"/>
          </a:p>
          <a:p>
            <a:r>
              <a:rPr lang="es-MX" sz="2000" b="1" dirty="0" smtClean="0"/>
              <a:t>E-mail: </a:t>
            </a:r>
            <a:r>
              <a:rPr lang="es-MX" sz="2000" b="1" dirty="0" smtClean="0">
                <a:hlinkClick r:id="rId2"/>
              </a:rPr>
              <a:t>darizpa@hotmail.com</a:t>
            </a:r>
            <a:r>
              <a:rPr lang="es-MX" sz="2000" b="1" dirty="0" smtClean="0"/>
              <a:t>  </a:t>
            </a:r>
          </a:p>
          <a:p>
            <a:pPr algn="r"/>
            <a:endParaRPr lang="es-MX" sz="2000" b="1" dirty="0"/>
          </a:p>
          <a:p>
            <a:pPr algn="r"/>
            <a:r>
              <a:rPr lang="es-MX" sz="2000" dirty="0" smtClean="0"/>
              <a:t>Xalapa, Ver. mayo de 2013</a:t>
            </a:r>
          </a:p>
          <a:p>
            <a:endParaRPr lang="es-ES" sz="2000" b="1" dirty="0"/>
          </a:p>
        </p:txBody>
      </p:sp>
      <p:sp>
        <p:nvSpPr>
          <p:cNvPr id="5" name="4 Rectángulo"/>
          <p:cNvSpPr/>
          <p:nvPr/>
        </p:nvSpPr>
        <p:spPr>
          <a:xfrm>
            <a:off x="2500298" y="2000240"/>
            <a:ext cx="4572000" cy="1754326"/>
          </a:xfrm>
          <a:prstGeom prst="rect">
            <a:avLst/>
          </a:prstGeom>
        </p:spPr>
        <p:txBody>
          <a:bodyPr>
            <a:spAutoFit/>
          </a:bodyPr>
          <a:lstStyle/>
          <a:p>
            <a:pPr algn="ctr">
              <a:lnSpc>
                <a:spcPct val="150000"/>
              </a:lnSpc>
            </a:pPr>
            <a:r>
              <a:rPr lang="es-ES" sz="3600" b="1" dirty="0" smtClean="0"/>
              <a:t>GRACIAS POR SU ATENCIÓN</a:t>
            </a:r>
            <a:endParaRPr lang="es-E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57158" y="928670"/>
            <a:ext cx="864399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57.-</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SHCP, las secretarías de finanzas o sus equivalentes de las entidades federativas, así como las tesorerías de los municipios y sus equivalentes establecerán, en su página de Internet, los enlaces electrónicos que permitan acceder a la información financiera de todos los entes públicos que conforman el correspondiente orden de gobierno así como a los órganos o instancias de transparencia competentes. En el caso de las secretarías de finanzas o sus equivalentes, podrán incluir, previo convenio administrativo, la información financiera de los municipios de la entidad federativa.</a:t>
            </a:r>
          </a:p>
          <a:p>
            <a:pPr marL="0" marR="0" lvl="0" indent="182563" algn="just" defTabSz="914400" rtl="0" eaLnBrk="1" fontAlgn="base" latinLnBrk="0" hangingPunct="1">
              <a:lnSpc>
                <a:spcPct val="15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58.-</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información financiera que deba incluirse en Internet en términos de este Título deberá publicarse por lo menos trimestralmente, a excepción de los informes y documentos de naturaleza anual y otros que por virtud de esta Ley o disposición legal aplicable tengan un plazo y periodicidad determinada, y difundirse en dicho medio dentro de los treinta días naturales siguientes al cierre del período que corresponda. Asimismo, deberá permanecer disponible en Internet la información correspondiente de los últimos seis ejercicios fiscales.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395536" y="404664"/>
            <a:ext cx="5328592" cy="369332"/>
          </a:xfrm>
          <a:prstGeom prst="rect">
            <a:avLst/>
          </a:prstGeom>
          <a:solidFill>
            <a:schemeClr val="accent3">
              <a:lumMod val="50000"/>
              <a:alpha val="75000"/>
            </a:schemeClr>
          </a:solidFill>
        </p:spPr>
        <p:txBody>
          <a:bodyPr wrap="square" rtlCol="0">
            <a:spAutoFit/>
          </a:bodyPr>
          <a:lstStyle/>
          <a:p>
            <a:r>
              <a:rPr lang="es-MX" b="1" cap="small" dirty="0" smtClean="0">
                <a:solidFill>
                  <a:schemeClr val="bg1"/>
                </a:solidFill>
                <a:latin typeface="Arial" pitchFamily="34" charset="0"/>
                <a:cs typeface="Arial" pitchFamily="34" charset="0"/>
              </a:rPr>
              <a:t>Ley General de Contabilidad Gubernamental</a:t>
            </a:r>
            <a:endParaRPr lang="es-ES" b="1" cap="small"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428596" y="307677"/>
            <a:ext cx="85725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CAPÍTULO III</a:t>
            </a:r>
            <a:endParaRPr lang="es-ES" sz="1600" dirty="0" smtClean="0">
              <a:latin typeface="Arial" pitchFamily="34" charset="0"/>
              <a:cs typeface="Arial" pitchFamily="34" charset="0"/>
            </a:endParaRPr>
          </a:p>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la Información Financiera Relativa a la Aprobación de las Leyes de Ingresos y de los Presupuestos de </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Egresos</a:t>
            </a:r>
          </a:p>
          <a:p>
            <a:pPr marL="0" marR="0" lvl="0" indent="182563" algn="just" defTabSz="914400" rtl="0" eaLnBrk="1" fontAlgn="base" latinLnBrk="0" hangingPunct="1">
              <a:lnSpc>
                <a:spcPct val="15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63.-</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Iniciativa de Ley de Ingresos, el Proyecto de Presupuesto de Egresos y demás documentos de los entes públicos que dispongan los ordenamientos legales, deberán publicarse en las respectivas páginas de Internet</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182563" algn="just" defTabSz="914400" rtl="0" eaLnBrk="0" fontAlgn="base" latinLnBrk="0" hangingPunct="0">
              <a:lnSpc>
                <a:spcPct val="15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64.-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información que establezca el consejo relativa a la evaluación del desempeño de los programas y políticas públicas se difundirá en Internet. La información disponible relativa a la evaluación más reciente se incluirá junto con la presentación de los documentos señalados en el artículo anterior.</a:t>
            </a: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65.-</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Los ordenamientos a que se refiere el artículo 63, una vez que hayan sido aprobados por los poderes legislativos y los ayuntamientos, así como los dictámenes, acuerdos de comisión y, en su caso, actas de aprobación correspondientes, conforme al marco jurídico aplicable, deberán publicarse en las respectivas páginas de Internet.</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428596" y="1357298"/>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CAPÍTULO IV</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la Información Relativa al Ejercicio Presupuestario</a:t>
            </a:r>
          </a:p>
          <a:p>
            <a:pPr marL="0" marR="0" lvl="0" indent="182563"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66.-</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Secretaría de Hacienda publicará en el Diario Oficial de la Federación los calendarios de ingresos y de presupuesto de egresos en los términos de la Ley Federal de Presupuesto y Responsabilidad Hacendaria.</a:t>
            </a:r>
          </a:p>
          <a:p>
            <a:pPr marL="0" marR="0" lvl="0" indent="182563"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Las secretarías de finanzas o sus equivalentes de las entidades federativas, así como las tesorerías de los municipios deberán publicar en Internet, los calendarios de ingresos así como los calendarios de presupuesto de egresos con base mensual, en los formatos y plazos que determine el consejo.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548680"/>
            <a:ext cx="8358246" cy="5930085"/>
          </a:xfrm>
          <a:prstGeom prst="rect">
            <a:avLst/>
          </a:prstGeom>
        </p:spPr>
        <p:txBody>
          <a:bodyPr wrap="square">
            <a:spAutoFit/>
          </a:bodyPr>
          <a:lstStyle/>
          <a:p>
            <a:pPr lvl="0" indent="182563" algn="just" eaLnBrk="0" fontAlgn="base" hangingPunct="0">
              <a:lnSpc>
                <a:spcPct val="150000"/>
              </a:lnSpc>
              <a:spcBef>
                <a:spcPct val="0"/>
              </a:spcBef>
              <a:spcAft>
                <a:spcPct val="0"/>
              </a:spcAft>
            </a:pPr>
            <a:r>
              <a:rPr lang="es-ES" sz="1700" b="1" dirty="0" smtClean="0">
                <a:latin typeface="Arial" pitchFamily="34" charset="0"/>
                <a:ea typeface="Times New Roman" pitchFamily="18" charset="0"/>
                <a:cs typeface="Arial" pitchFamily="34" charset="0"/>
              </a:rPr>
              <a:t>Artículo 67.-</a:t>
            </a:r>
            <a:r>
              <a:rPr lang="es-ES" sz="1700" dirty="0" smtClean="0">
                <a:latin typeface="Arial" pitchFamily="34" charset="0"/>
                <a:ea typeface="Times New Roman" pitchFamily="18" charset="0"/>
                <a:cs typeface="Arial" pitchFamily="34" charset="0"/>
              </a:rPr>
              <a:t> Los entes públicos deberán registrar en los sistemas respectivos, los documentos justificativos y comprobatorios que correspondan y demás información asociada a los momentos contables del gasto comprometido y devengado, en términos de las disposiciones que emita el consejo.</a:t>
            </a:r>
          </a:p>
          <a:p>
            <a:pPr lvl="0" indent="182563" algn="just" eaLnBrk="0" fontAlgn="base" hangingPunct="0">
              <a:lnSpc>
                <a:spcPct val="150000"/>
              </a:lnSpc>
              <a:spcBef>
                <a:spcPct val="0"/>
              </a:spcBef>
              <a:spcAft>
                <a:spcPct val="0"/>
              </a:spcAft>
            </a:pPr>
            <a:endParaRPr lang="es-ES" sz="1700" dirty="0" smtClean="0">
              <a:latin typeface="Arial" pitchFamily="34" charset="0"/>
              <a:cs typeface="Arial" pitchFamily="34" charset="0"/>
            </a:endParaRPr>
          </a:p>
          <a:p>
            <a:pPr lvl="0" indent="182563" algn="just" eaLnBrk="0" fontAlgn="base" hangingPunct="0">
              <a:lnSpc>
                <a:spcPct val="150000"/>
              </a:lnSpc>
              <a:spcBef>
                <a:spcPct val="0"/>
              </a:spcBef>
              <a:spcAft>
                <a:spcPct val="0"/>
              </a:spcAft>
            </a:pPr>
            <a:r>
              <a:rPr lang="es-ES" sz="1700" dirty="0" smtClean="0">
                <a:latin typeface="Arial" pitchFamily="34" charset="0"/>
                <a:ea typeface="Times New Roman" pitchFamily="18" charset="0"/>
                <a:cs typeface="Arial" pitchFamily="34" charset="0"/>
              </a:rPr>
              <a:t>Los entes públicos implementarán programas para que los pagos se hagan directamente en forma electrónica, mediante abono en cuenta de los beneficiarios, salvo en las localidades donde no haya disponibilidad de servicios bancarios.</a:t>
            </a:r>
          </a:p>
          <a:p>
            <a:pPr lvl="0" indent="182563" algn="just" eaLnBrk="0" fontAlgn="base" hangingPunct="0">
              <a:lnSpc>
                <a:spcPct val="150000"/>
              </a:lnSpc>
              <a:spcBef>
                <a:spcPct val="0"/>
              </a:spcBef>
              <a:spcAft>
                <a:spcPct val="0"/>
              </a:spcAft>
            </a:pPr>
            <a:endParaRPr lang="es-ES" sz="1700" dirty="0" smtClean="0">
              <a:latin typeface="Arial" pitchFamily="34" charset="0"/>
              <a:cs typeface="Arial" pitchFamily="34" charset="0"/>
            </a:endParaRPr>
          </a:p>
          <a:p>
            <a:pPr lvl="0" indent="182563" algn="just" eaLnBrk="0" fontAlgn="base" hangingPunct="0">
              <a:lnSpc>
                <a:spcPct val="150000"/>
              </a:lnSpc>
              <a:spcBef>
                <a:spcPct val="0"/>
              </a:spcBef>
              <a:spcAft>
                <a:spcPct val="0"/>
              </a:spcAft>
            </a:pPr>
            <a:r>
              <a:rPr lang="es-ES" sz="1700" dirty="0" smtClean="0">
                <a:latin typeface="Arial" pitchFamily="34" charset="0"/>
                <a:ea typeface="Times New Roman" pitchFamily="18" charset="0"/>
                <a:cs typeface="Arial" pitchFamily="34" charset="0"/>
              </a:rPr>
              <a:t>Los entes públicos publicarán en Internet la información sobre los montos pagados durante el periodo por concepto de ayudas y subsidios a los sectores económicos y sociales, identificando el nombre del beneficiario, y en lo posible la Clave Única de Registro de Población cuando el beneficiario sea persona física o el Registro Federal de Contribuyentes con </a:t>
            </a:r>
            <a:r>
              <a:rPr lang="es-ES" sz="1700" dirty="0" err="1" smtClean="0">
                <a:latin typeface="Arial" pitchFamily="34" charset="0"/>
                <a:ea typeface="Times New Roman" pitchFamily="18" charset="0"/>
                <a:cs typeface="Arial" pitchFamily="34" charset="0"/>
              </a:rPr>
              <a:t>Homoclave</a:t>
            </a:r>
            <a:r>
              <a:rPr lang="es-ES" sz="1700" dirty="0" smtClean="0">
                <a:latin typeface="Arial" pitchFamily="34" charset="0"/>
                <a:ea typeface="Times New Roman" pitchFamily="18" charset="0"/>
                <a:cs typeface="Arial" pitchFamily="34" charset="0"/>
              </a:rPr>
              <a:t> cuando sea persona moral o persona física con actividad empresarial y profesional, y el monto recibido.</a:t>
            </a:r>
            <a:endParaRPr lang="es-ES" sz="17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539552" y="1145650"/>
            <a:ext cx="84249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68.-</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presentación de la información financiera del Gobierno Federal se sujetará a lo dispuesto en esta Ley y las leyes Federal de Presupuesto y Responsabilidad Hacendaria y de Fiscalización y Rendición de Cuentas de la Federación.</a:t>
            </a:r>
          </a:p>
          <a:p>
            <a:pPr marL="0" marR="0" lvl="0" indent="182563" algn="just" defTabSz="914400" rtl="0" eaLnBrk="1" fontAlgn="base" latinLnBrk="0" hangingPunct="1">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Las entidades federativas, los municipios y las demarcaciones territoriales del Distrito Federal se sujetarán en la presentación de la información financiera, a esta Ley y a las disposiciones jurídicas aplicables. Por lo que se refiere a los recursos federales transferidos a dichos órdenes de gobierno, observarán las disposiciones específicas de las leyes citadas en el párrafo anterior y de la Ley de Coordinación Fiscal, así como las disposiciones del presente Capítulo.</a:t>
            </a:r>
          </a:p>
          <a:p>
            <a:pPr marL="0" marR="0" lvl="0" indent="182563"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los programas en que concurran recursos federales, de las entidades federativas y en su caso, municipios y demarcaciones territoriales del Distrito Federal, se harán las anotaciones respectivas identificando el monto correspondiente a cada orden de gobierno.</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00034" y="548680"/>
            <a:ext cx="849694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5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Artículo 69.-</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Para la presentación de la información financiera y la cuenta pública, los gobiernos de las entidades federativas, de los municipios y demarcaciones territoriales del Distrito Federal, incluirán la relación de las cuentas bancarias productivas específicas, en las cuales se depositaron los recursos federales transferidos, por cualquier concepto, durante el ejercicio fiscal correspondiente.</a:t>
            </a:r>
          </a:p>
          <a:p>
            <a:pPr marL="0" marR="0" lvl="0" indent="182563" algn="just" defTabSz="914400" rtl="0" eaLnBrk="1" fontAlgn="base" latinLnBrk="0" hangingPunct="1">
              <a:lnSpc>
                <a:spcPct val="15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Las cuentas bancarias a que se refiere el párrafo anterior se harán del conocimiento previo a la Tesorería de la Federación para el efecto de la radicación de los recursos.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just" defTabSz="914400" rtl="0" eaLnBrk="0" fontAlgn="base" latinLnBrk="0" hangingPunct="0">
              <a:lnSpc>
                <a:spcPct val="15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 efectos de la presentación de la información financiera y la cuenta pública, deberá existir una cuenta bancaria productiva específica por cada fondo de aportaciones federales, programa de subsidios y convenio de reasignación, a través de los cuales se ministren recursos federales.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548680"/>
            <a:ext cx="8643998" cy="5858014"/>
          </a:xfrm>
          <a:prstGeom prst="rect">
            <a:avLst/>
          </a:prstGeom>
        </p:spPr>
        <p:txBody>
          <a:bodyPr wrap="square">
            <a:spAutoFit/>
          </a:bodyPr>
          <a:lstStyle/>
          <a:p>
            <a:pPr lvl="0" indent="182563" algn="just" eaLnBrk="0" fontAlgn="base" hangingPunct="0">
              <a:lnSpc>
                <a:spcPct val="150000"/>
              </a:lnSpc>
              <a:spcBef>
                <a:spcPct val="0"/>
              </a:spcBef>
              <a:spcAft>
                <a:spcPct val="0"/>
              </a:spcAft>
            </a:pPr>
            <a:r>
              <a:rPr lang="es-ES" dirty="0" smtClean="0">
                <a:latin typeface="Arial" pitchFamily="34" charset="0"/>
                <a:ea typeface="Times New Roman" pitchFamily="18" charset="0"/>
                <a:cs typeface="Arial" pitchFamily="34" charset="0"/>
              </a:rPr>
              <a:t>En las cuentas bancarias productivas específicas se manejarán exclusivamente los recursos federales del ejercicio fiscal respectivo y sus rendimientos, y no podrá incorporar recursos locales ni las aportaciones que realicen, en su caso, los beneficiarios de las obras y acciones.</a:t>
            </a:r>
          </a:p>
          <a:p>
            <a:pPr lvl="0" indent="182563" algn="just" eaLnBrk="0" fontAlgn="base" hangingPunct="0">
              <a:lnSpc>
                <a:spcPct val="150000"/>
              </a:lnSpc>
              <a:spcBef>
                <a:spcPct val="0"/>
              </a:spcBef>
              <a:spcAft>
                <a:spcPct val="0"/>
              </a:spcAft>
            </a:pPr>
            <a:endParaRPr lang="es-ES" dirty="0" smtClean="0">
              <a:latin typeface="Arial" pitchFamily="34" charset="0"/>
              <a:cs typeface="Arial" pitchFamily="34" charset="0"/>
            </a:endParaRPr>
          </a:p>
          <a:p>
            <a:pPr lvl="0" indent="182563" algn="just" eaLnBrk="0" fontAlgn="base" hangingPunct="0">
              <a:lnSpc>
                <a:spcPct val="150000"/>
              </a:lnSpc>
              <a:spcBef>
                <a:spcPct val="0"/>
              </a:spcBef>
              <a:spcAft>
                <a:spcPct val="0"/>
              </a:spcAft>
            </a:pPr>
            <a:r>
              <a:rPr lang="es-ES" dirty="0" smtClean="0">
                <a:latin typeface="Arial" pitchFamily="34" charset="0"/>
                <a:ea typeface="Times New Roman" pitchFamily="18" charset="0"/>
                <a:cs typeface="Arial" pitchFamily="34" charset="0"/>
              </a:rPr>
              <a:t>Los recursos federales sólo podrán ser transferidos por las dependencias y entidades de la Administración Pública Federal a dichas cuentas bancarias productivas específicas, a través de las tesorerías de las entidades federativas, salvo en el caso de </a:t>
            </a:r>
            <a:r>
              <a:rPr lang="es-ES" dirty="0" err="1" smtClean="0">
                <a:latin typeface="Arial" pitchFamily="34" charset="0"/>
                <a:ea typeface="Times New Roman" pitchFamily="18" charset="0"/>
                <a:cs typeface="Arial" pitchFamily="34" charset="0"/>
              </a:rPr>
              <a:t>ministraciones</a:t>
            </a:r>
            <a:r>
              <a:rPr lang="es-ES" dirty="0" smtClean="0">
                <a:latin typeface="Arial" pitchFamily="34" charset="0"/>
                <a:ea typeface="Times New Roman" pitchFamily="18" charset="0"/>
                <a:cs typeface="Arial" pitchFamily="34" charset="0"/>
              </a:rPr>
              <a:t> relacionadas con obligaciones de las entidades federativas o municipios, así como las demarcaciones territoriales del Distrito Federal, que estén garantizadas con la afectación de sus participaciones o aportaciones federales, en términos de lo dispuesto por los artículos 9, 50 y 51 de la Ley de Coordinación Fiscal y los demás casos previstos en las disposiciones legales aplicables.</a:t>
            </a:r>
            <a:endParaRPr lang="es-E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TotalTime>
  <Words>3530</Words>
  <Application>Microsoft Office PowerPoint</Application>
  <PresentationFormat>Presentación en pantalla (4:3)</PresentationFormat>
  <Paragraphs>307</Paragraphs>
  <Slides>26</Slides>
  <Notes>1</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Arizmendi Parra</dc:creator>
  <cp:lastModifiedBy>David Arizmendi Parra</cp:lastModifiedBy>
  <cp:revision>35</cp:revision>
  <dcterms:created xsi:type="dcterms:W3CDTF">2013-04-25T19:08:58Z</dcterms:created>
  <dcterms:modified xsi:type="dcterms:W3CDTF">2013-10-11T20:12:40Z</dcterms:modified>
</cp:coreProperties>
</file>